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60" r:id="rId4"/>
    <p:sldId id="258" r:id="rId5"/>
    <p:sldId id="259" r:id="rId6"/>
    <p:sldId id="279" r:id="rId7"/>
    <p:sldId id="261" r:id="rId8"/>
    <p:sldId id="262" r:id="rId9"/>
    <p:sldId id="265" r:id="rId10"/>
    <p:sldId id="263" r:id="rId11"/>
    <p:sldId id="264" r:id="rId12"/>
    <p:sldId id="266" r:id="rId13"/>
    <p:sldId id="267" r:id="rId14"/>
    <p:sldId id="268" r:id="rId15"/>
    <p:sldId id="271" r:id="rId16"/>
    <p:sldId id="269" r:id="rId17"/>
    <p:sldId id="270" r:id="rId18"/>
    <p:sldId id="272" r:id="rId19"/>
    <p:sldId id="273" r:id="rId20"/>
    <p:sldId id="275" r:id="rId21"/>
    <p:sldId id="274" r:id="rId22"/>
    <p:sldId id="276" r:id="rId23"/>
    <p:sldId id="277" r:id="rId24"/>
    <p:sldId id="278" r:id="rId25"/>
  </p:sldIdLst>
  <p:sldSz cx="18288000" cy="10287000"/>
  <p:notesSz cx="6858000" cy="9144000"/>
  <p:embeddedFontLst>
    <p:embeddedFont>
      <p:font typeface="Gothic A1 Bold" panose="020B0600000101010101" charset="-127"/>
      <p:regular r:id="rId27"/>
      <p:bold r:id="rId28"/>
    </p:embeddedFont>
    <p:embeddedFont>
      <p:font typeface="Gothic A1 Light Bold" panose="020B0600000101010101" charset="-127"/>
      <p:regular r:id="rId29"/>
    </p:embeddedFont>
    <p:embeddedFont>
      <p:font typeface="Gothic A1 Medium" panose="020B0600000101010101" charset="-127"/>
      <p:regular r:id="rId30"/>
    </p:embeddedFont>
    <p:embeddedFont>
      <p:font typeface="Gothic A1 Ultra-Bold" panose="020B0600000101010101" charset="-127"/>
      <p:regular r:id="rId31"/>
      <p:bold r:id="rId32"/>
    </p:embeddedFont>
    <p:embeddedFont>
      <p:font typeface="Montserrat Ultra-Bold" panose="020B0600000101010101" charset="0"/>
      <p:regular r:id="rId33"/>
      <p:bold r:id="rId34"/>
    </p:embeddedFont>
    <p:embeddedFont>
      <p:font typeface="맑은 고딕" panose="020B0503020000020004" pitchFamily="50" charset="-127"/>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4719"/>
    <a:srgbClr val="278033"/>
    <a:srgbClr val="F9F9F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95" autoAdjust="0"/>
    <p:restoredTop sz="38639" autoAdjust="0"/>
  </p:normalViewPr>
  <p:slideViewPr>
    <p:cSldViewPr>
      <p:cViewPr varScale="1">
        <p:scale>
          <a:sx n="28" d="100"/>
          <a:sy n="28" d="100"/>
        </p:scale>
        <p:origin x="72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D5BBE-2893-4EDD-9775-5C8FBA0CB678}" type="datetimeFigureOut">
              <a:rPr lang="ko-KR" altLang="en-US" smtClean="0"/>
              <a:t>2024-01-19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81ABB1-0EE9-439E-A459-EF7401E5A3A8}" type="slidenum">
              <a:rPr lang="ko-KR" altLang="en-US" smtClean="0"/>
              <a:t>‹#›</a:t>
            </a:fld>
            <a:endParaRPr lang="ko-KR" altLang="en-US"/>
          </a:p>
        </p:txBody>
      </p:sp>
    </p:spTree>
    <p:extLst>
      <p:ext uri="{BB962C8B-B14F-4D97-AF65-F5344CB8AC3E}">
        <p14:creationId xmlns:p14="http://schemas.microsoft.com/office/powerpoint/2010/main" val="365349177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안녕하세요</a:t>
            </a:r>
            <a:r>
              <a:rPr kumimoji="1" lang="en-US" altLang="ko-KR" dirty="0"/>
              <a:t>.</a:t>
            </a:r>
            <a:r>
              <a:rPr kumimoji="1" lang="ko-KR" altLang="en-US" dirty="0"/>
              <a:t> 이번 </a:t>
            </a:r>
            <a:r>
              <a:rPr kumimoji="1" lang="ko-KR" altLang="en-US" dirty="0" err="1"/>
              <a:t>캡스톤</a:t>
            </a:r>
            <a:r>
              <a:rPr kumimoji="1" lang="ko-KR" altLang="en-US" dirty="0"/>
              <a:t> 디자인 </a:t>
            </a:r>
            <a:br>
              <a:rPr lang="ko-KR" altLang="en-US" dirty="0"/>
            </a:br>
            <a:r>
              <a:rPr lang="ko-KR" altLang="en-US" b="0" i="0" dirty="0">
                <a:solidFill>
                  <a:srgbClr val="D1D5DB"/>
                </a:solidFill>
                <a:effectLst/>
                <a:latin typeface="Söhne"/>
              </a:rPr>
              <a:t>심전도 센서를 활용한 일상 생활 신체 모니터링 웹 서비스 개발 프로젝트 발표를 하게 된 팀장 </a:t>
            </a:r>
            <a:r>
              <a:rPr lang="ko-KR" altLang="en-US" b="0" i="0">
                <a:solidFill>
                  <a:srgbClr val="D1D5DB"/>
                </a:solidFill>
                <a:effectLst/>
                <a:latin typeface="Söhne"/>
              </a:rPr>
              <a:t>정민수입니다</a:t>
            </a:r>
            <a:r>
              <a:rPr lang="en-US" altLang="ko-KR" b="0" i="0">
                <a:solidFill>
                  <a:srgbClr val="D1D5DB"/>
                </a:solidFill>
                <a:effectLst/>
                <a:latin typeface="Söhne"/>
              </a:rPr>
              <a:t>.</a:t>
            </a:r>
          </a:p>
          <a:p>
            <a:endParaRPr lang="en-US" altLang="ko-KR" b="0" i="0">
              <a:solidFill>
                <a:srgbClr val="D1D5DB"/>
              </a:solidFill>
              <a:effectLst/>
              <a:latin typeface="Söhne"/>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i="0" u="none" strike="noStrike">
                <a:solidFill>
                  <a:srgbClr val="000000"/>
                </a:solidFill>
                <a:effectLst/>
                <a:latin typeface="맑은 고딕" panose="020B0503020000020004" pitchFamily="50" charset="-127"/>
                <a:ea typeface="맑은 고딕" panose="020B0503020000020004" pitchFamily="50" charset="-127"/>
              </a:rPr>
              <a:t>1.    hello. This is team leader Jeong Minsoo,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i="0" u="none" strike="noStrike">
                <a:solidFill>
                  <a:srgbClr val="000000"/>
                </a:solidFill>
                <a:effectLst/>
                <a:latin typeface="맑은 고딕" panose="020B0503020000020004" pitchFamily="50" charset="-127"/>
                <a:ea typeface="맑은 고딕" panose="020B0503020000020004" pitchFamily="50" charset="-127"/>
              </a:rPr>
              <a:t> talking about a project to develop a daily body monitoring web service using an electrocardiogram sensor.</a:t>
            </a:r>
          </a:p>
          <a:p>
            <a:endParaRPr lang="en-US" altLang="ko-KR" b="0" i="0" dirty="0">
              <a:solidFill>
                <a:srgbClr val="D1D5DB"/>
              </a:solidFill>
              <a:effectLst/>
              <a:latin typeface="Söhne"/>
            </a:endParaRPr>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a:t>
            </a:fld>
            <a:endParaRPr lang="ko-KR" altLang="en-US"/>
          </a:p>
        </p:txBody>
      </p:sp>
    </p:spTree>
    <p:extLst>
      <p:ext uri="{BB962C8B-B14F-4D97-AF65-F5344CB8AC3E}">
        <p14:creationId xmlns:p14="http://schemas.microsoft.com/office/powerpoint/2010/main" val="3612573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저희가 정상적으로 받은 </a:t>
            </a:r>
            <a:r>
              <a:rPr kumimoji="1" lang="ko-KR" altLang="en-US" dirty="0" err="1"/>
              <a:t>값일때</a:t>
            </a:r>
            <a:r>
              <a:rPr kumimoji="1" lang="en-US" altLang="ko-KR" dirty="0"/>
              <a:t>,</a:t>
            </a:r>
            <a:r>
              <a:rPr kumimoji="1" lang="ko-KR" altLang="en-US" dirty="0"/>
              <a:t> 그래프와 제대로 받지 못한 그래프의 차이입니다</a:t>
            </a:r>
            <a:r>
              <a:rPr kumimoji="1" lang="en-US" altLang="ko-KR" dirty="0"/>
              <a:t>.</a:t>
            </a:r>
          </a:p>
          <a:p>
            <a:r>
              <a:rPr kumimoji="1" lang="ko-KR" altLang="en-US" dirty="0"/>
              <a:t>왼쪽 </a:t>
            </a:r>
            <a:r>
              <a:rPr kumimoji="1" lang="ko-KR" altLang="en-US" dirty="0" err="1"/>
              <a:t>그래프같은</a:t>
            </a:r>
            <a:r>
              <a:rPr kumimoji="1" lang="ko-KR" altLang="en-US" dirty="0"/>
              <a:t> 경우</a:t>
            </a:r>
            <a:r>
              <a:rPr kumimoji="1" lang="en-US" altLang="ko-KR" dirty="0"/>
              <a:t>,</a:t>
            </a:r>
            <a:r>
              <a:rPr kumimoji="1" lang="ko-KR" altLang="en-US" dirty="0"/>
              <a:t> 정상적인 값을 받아서 출력되었다면</a:t>
            </a:r>
            <a:endParaRPr kumimoji="1" lang="en-US" altLang="ko-KR" dirty="0"/>
          </a:p>
          <a:p>
            <a:r>
              <a:rPr kumimoji="1" lang="ko-KR" altLang="en-US" dirty="0"/>
              <a:t>오른쪽 그래프는 값이 이상한대로 튀고</a:t>
            </a:r>
            <a:r>
              <a:rPr kumimoji="1" lang="en-US" altLang="ko-KR" dirty="0"/>
              <a:t>,</a:t>
            </a:r>
            <a:r>
              <a:rPr kumimoji="1" lang="ko-KR" altLang="en-US" dirty="0"/>
              <a:t> 값을 제대로 받지 </a:t>
            </a:r>
            <a:r>
              <a:rPr kumimoji="1" lang="ko-KR" altLang="en-US" dirty="0" err="1"/>
              <a:t>못했을때</a:t>
            </a:r>
            <a:r>
              <a:rPr kumimoji="1" lang="ko-KR" altLang="en-US" dirty="0"/>
              <a:t> 그래프입니다</a:t>
            </a:r>
            <a:r>
              <a:rPr kumimoji="1" lang="en-US" altLang="ko-KR" dirty="0"/>
              <a:t>.</a:t>
            </a:r>
          </a:p>
          <a:p>
            <a:r>
              <a:rPr kumimoji="1" lang="ko-KR" altLang="en-US" dirty="0"/>
              <a:t>이 문제점 같은 경우</a:t>
            </a:r>
            <a:r>
              <a:rPr kumimoji="1" lang="en-US" altLang="ko-KR" dirty="0"/>
              <a:t>,</a:t>
            </a:r>
            <a:r>
              <a:rPr kumimoji="1" lang="ko-KR" altLang="en-US" dirty="0"/>
              <a:t> 센서가 </a:t>
            </a:r>
            <a:r>
              <a:rPr kumimoji="1" lang="ko-KR" altLang="en-US"/>
              <a:t>제대로 부착되지 </a:t>
            </a:r>
            <a:r>
              <a:rPr kumimoji="1" lang="ko-KR" altLang="en-US" dirty="0"/>
              <a:t>않았을 경우</a:t>
            </a:r>
            <a:r>
              <a:rPr kumimoji="1" lang="en-US" altLang="ko-KR" dirty="0"/>
              <a:t>,</a:t>
            </a:r>
            <a:r>
              <a:rPr kumimoji="1" lang="ko-KR" altLang="en-US" dirty="0"/>
              <a:t> </a:t>
            </a:r>
            <a:r>
              <a:rPr kumimoji="1" lang="ko-KR" altLang="en-US"/>
              <a:t>생긴 문제점이었습니다</a:t>
            </a:r>
            <a:endParaRPr kumimoji="1" lang="en-US" altLang="ko-KR"/>
          </a:p>
          <a:p>
            <a:endParaRPr kumimoji="1" lang="en-US" altLang="ko-KR"/>
          </a:p>
          <a:p>
            <a:endParaRPr kumimoji="1" lang="en-US" altLang="ko-KR"/>
          </a:p>
          <a:p>
            <a:r>
              <a:rPr kumimoji="1" lang="en-US" altLang="ko-KR"/>
              <a:t>. Here's the difference between the graph and the graph that we received normally. </a:t>
            </a:r>
          </a:p>
          <a:p>
            <a:r>
              <a:rPr kumimoji="1" lang="en-US" altLang="ko-KR"/>
              <a:t>In the case of the graph on the left,</a:t>
            </a:r>
          </a:p>
          <a:p>
            <a:r>
              <a:rPr kumimoji="1" lang="en-US" altLang="ko-KR"/>
              <a:t> when you get a normal value and print it out,</a:t>
            </a:r>
          </a:p>
          <a:p>
            <a:r>
              <a:rPr kumimoji="1" lang="en-US" altLang="ko-KR"/>
              <a:t> the graph on the right is the graph when the value pops out strangely and</a:t>
            </a:r>
          </a:p>
          <a:p>
            <a:r>
              <a:rPr kumimoji="1" lang="en-US" altLang="ko-KR"/>
              <a:t> you don't get the value properly. In this case, </a:t>
            </a:r>
          </a:p>
          <a:p>
            <a:r>
              <a:rPr kumimoji="1" lang="en-US" altLang="ko-KR"/>
              <a:t>the problem occurred when the sensor was not properly attached.</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10</a:t>
            </a:fld>
            <a:endParaRPr lang="ko-KR" altLang="en-US"/>
          </a:p>
        </p:txBody>
      </p:sp>
    </p:spTree>
    <p:extLst>
      <p:ext uri="{BB962C8B-B14F-4D97-AF65-F5344CB8AC3E}">
        <p14:creationId xmlns:p14="http://schemas.microsoft.com/office/powerpoint/2010/main" val="314647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 부분은 웹 페이지와 </a:t>
            </a:r>
            <a:r>
              <a:rPr kumimoji="1" lang="ko-KR" altLang="en-US" dirty="0" err="1"/>
              <a:t>아두이노에서의</a:t>
            </a:r>
            <a:r>
              <a:rPr kumimoji="1" lang="ko-KR" altLang="en-US" dirty="0"/>
              <a:t> 값을 받을 수 있는 연결 </a:t>
            </a:r>
            <a:r>
              <a:rPr kumimoji="1" lang="ko-KR" altLang="en-US"/>
              <a:t>코드입니다</a:t>
            </a:r>
            <a:r>
              <a:rPr kumimoji="1" lang="en-US" altLang="ko-KR"/>
              <a:t>.</a:t>
            </a:r>
          </a:p>
          <a:p>
            <a:endParaRPr kumimoji="1" lang="en-US" altLang="ko-KR"/>
          </a:p>
          <a:p>
            <a:r>
              <a:rPr kumimoji="1" lang="en-US" altLang="ko-KR"/>
              <a:t>The connection code to obtain the values of the web page and Arduino.</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11</a:t>
            </a:fld>
            <a:endParaRPr lang="ko-KR" altLang="en-US"/>
          </a:p>
        </p:txBody>
      </p:sp>
    </p:spTree>
    <p:extLst>
      <p:ext uri="{BB962C8B-B14F-4D97-AF65-F5344CB8AC3E}">
        <p14:creationId xmlns:p14="http://schemas.microsoft.com/office/powerpoint/2010/main" val="3720679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 부분은 저희가</a:t>
            </a:r>
            <a:r>
              <a:rPr kumimoji="1" lang="en-US" altLang="ko-KR" dirty="0"/>
              <a:t>. </a:t>
            </a:r>
            <a:r>
              <a:rPr kumimoji="1" lang="en-US" altLang="ko-KR" dirty="0" err="1"/>
              <a:t>mysql</a:t>
            </a:r>
            <a:r>
              <a:rPr kumimoji="1" lang="ko-KR" altLang="en-US" dirty="0"/>
              <a:t>을 사용했기 때문에 </a:t>
            </a:r>
            <a:r>
              <a:rPr kumimoji="1" lang="en-US" altLang="ko-KR" dirty="0" err="1"/>
              <a:t>mysql</a:t>
            </a:r>
            <a:r>
              <a:rPr kumimoji="1" lang="ko-KR" altLang="en-US" dirty="0"/>
              <a:t>과 웹 </a:t>
            </a:r>
            <a:r>
              <a:rPr kumimoji="1" lang="ko-KR" altLang="en-US" dirty="0" err="1"/>
              <a:t>백엔드</a:t>
            </a:r>
            <a:r>
              <a:rPr kumimoji="1" lang="ko-KR" altLang="en-US" dirty="0"/>
              <a:t> </a:t>
            </a:r>
            <a:r>
              <a:rPr kumimoji="1" lang="ko-KR" altLang="en-US" err="1"/>
              <a:t>연결코드입니다</a:t>
            </a:r>
            <a:r>
              <a:rPr kumimoji="1" lang="en-US" altLang="ko-KR"/>
              <a:t>.</a:t>
            </a:r>
          </a:p>
          <a:p>
            <a:endParaRPr kumimoji="1" lang="en-US" altLang="ko-KR"/>
          </a:p>
          <a:p>
            <a:r>
              <a:rPr kumimoji="1" lang="en-US" altLang="ko-KR"/>
              <a:t>The following part is mysql and web backend connection code because we used mysql.</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12</a:t>
            </a:fld>
            <a:endParaRPr lang="ko-KR" altLang="en-US"/>
          </a:p>
        </p:txBody>
      </p:sp>
    </p:spTree>
    <p:extLst>
      <p:ext uri="{BB962C8B-B14F-4D97-AF65-F5344CB8AC3E}">
        <p14:creationId xmlns:p14="http://schemas.microsoft.com/office/powerpoint/2010/main" val="3029982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보안입니다</a:t>
            </a:r>
            <a:r>
              <a:rPr kumimoji="1" lang="en-US" altLang="ko-KR" dirty="0"/>
              <a:t>.</a:t>
            </a:r>
          </a:p>
          <a:p>
            <a:r>
              <a:rPr kumimoji="1" lang="ko-KR" altLang="en-US" dirty="0"/>
              <a:t>처음에는 카카오</a:t>
            </a:r>
            <a:r>
              <a:rPr kumimoji="1" lang="en-US" altLang="ko-KR" dirty="0" err="1"/>
              <a:t>api</a:t>
            </a:r>
            <a:r>
              <a:rPr kumimoji="1" lang="ko-KR" altLang="en-US" dirty="0" err="1"/>
              <a:t>를</a:t>
            </a:r>
            <a:r>
              <a:rPr kumimoji="1" lang="ko-KR" altLang="en-US" dirty="0"/>
              <a:t> 활용해 로그인을 하려고 했지만</a:t>
            </a:r>
            <a:endParaRPr kumimoji="1" lang="en-US" altLang="ko-KR" dirty="0"/>
          </a:p>
          <a:p>
            <a:r>
              <a:rPr kumimoji="1" lang="ko-KR" altLang="en-US" dirty="0"/>
              <a:t>카카오</a:t>
            </a:r>
            <a:r>
              <a:rPr kumimoji="1" lang="en-US" altLang="ko-KR" dirty="0" err="1"/>
              <a:t>api</a:t>
            </a:r>
            <a:r>
              <a:rPr kumimoji="1" lang="ko-KR" altLang="en-US" dirty="0" err="1"/>
              <a:t>를</a:t>
            </a:r>
            <a:r>
              <a:rPr kumimoji="1" lang="ko-KR" altLang="en-US" dirty="0"/>
              <a:t> 사용하게 되면 토큰을 사용하게 </a:t>
            </a:r>
            <a:r>
              <a:rPr kumimoji="1" lang="ko-KR" altLang="en-US" dirty="0" err="1"/>
              <a:t>되서</a:t>
            </a:r>
            <a:r>
              <a:rPr kumimoji="1" lang="ko-KR" altLang="en-US" dirty="0"/>
              <a:t> 안정성 측면에서 많이 떨어지기 때문에</a:t>
            </a:r>
            <a:endParaRPr kumimoji="1" lang="en-US" altLang="ko-KR" dirty="0"/>
          </a:p>
          <a:p>
            <a:r>
              <a:rPr kumimoji="1" lang="ko-KR" altLang="en-US" dirty="0"/>
              <a:t>세션을 활용할 수 있는 별도의 로그인을 따로 구현했습니다</a:t>
            </a:r>
            <a:r>
              <a:rPr kumimoji="1" lang="en-US" altLang="ko-KR" dirty="0"/>
              <a:t>.</a:t>
            </a:r>
          </a:p>
          <a:p>
            <a:r>
              <a:rPr kumimoji="1" lang="ko-KR" altLang="en-US" dirty="0"/>
              <a:t>그에 따라 토큰관 세션의 이러한 차이점이 있었습니다</a:t>
            </a:r>
            <a:r>
              <a:rPr kumimoji="1" lang="en-US" altLang="ko-KR" dirty="0"/>
              <a:t>.</a:t>
            </a:r>
          </a:p>
          <a:p>
            <a:r>
              <a:rPr kumimoji="1" lang="ko-KR" altLang="en-US" dirty="0"/>
              <a:t>세션 같은 경우 </a:t>
            </a:r>
            <a:r>
              <a:rPr kumimoji="1" lang="ko-KR" altLang="en-US" dirty="0" err="1"/>
              <a:t>서버측에</a:t>
            </a:r>
            <a:r>
              <a:rPr kumimoji="1" lang="ko-KR" altLang="en-US" dirty="0"/>
              <a:t> 저장</a:t>
            </a:r>
            <a:r>
              <a:rPr kumimoji="1" lang="en-US" altLang="ko-KR" dirty="0"/>
              <a:t>/</a:t>
            </a:r>
            <a:r>
              <a:rPr kumimoji="1" lang="ko-KR" altLang="en-US" dirty="0"/>
              <a:t>관리되면서 상대적으로 그대로 유지된다는 장정이 있지만</a:t>
            </a:r>
            <a:endParaRPr kumimoji="1" lang="en-US" altLang="ko-KR" dirty="0"/>
          </a:p>
          <a:p>
            <a:r>
              <a:rPr kumimoji="1" lang="ko-KR" altLang="en-US" dirty="0"/>
              <a:t>토큰은 웹 브라우저 측에 저장되므로 공격에 노출될 가능성이 더 높다는 문제가 </a:t>
            </a:r>
            <a:r>
              <a:rPr kumimoji="1" lang="ko-KR" altLang="en-US"/>
              <a:t>있었습니다</a:t>
            </a:r>
            <a:r>
              <a:rPr kumimoji="1" lang="en-US" altLang="ko-KR"/>
              <a:t>.</a:t>
            </a:r>
          </a:p>
          <a:p>
            <a:endParaRPr kumimoji="1" lang="en-US" altLang="ko-KR"/>
          </a:p>
          <a:p>
            <a:r>
              <a:rPr kumimoji="1" lang="en-US" altLang="ko-KR"/>
              <a:t>Next is security. At first, I tried logging in using the Kakao API, </a:t>
            </a:r>
          </a:p>
          <a:p>
            <a:r>
              <a:rPr kumimoji="1" lang="en-US" altLang="ko-KR"/>
              <a:t>but when using the Kakao API, stability is greatly reduced because tokens are used.</a:t>
            </a:r>
          </a:p>
          <a:p>
            <a:r>
              <a:rPr kumimoji="1" lang="en-US" altLang="ko-KR"/>
              <a:t> As a result, these differences occurred in tokens and</a:t>
            </a:r>
          </a:p>
          <a:p>
            <a:r>
              <a:rPr kumimoji="1" lang="en-US" altLang="ko-KR"/>
              <a:t> sessions. In the case of the session, there was a problem</a:t>
            </a:r>
          </a:p>
          <a:p>
            <a:r>
              <a:rPr kumimoji="1" lang="en-US" altLang="ko-KR"/>
              <a:t> with the binding being stored and managed on the server side, so it</a:t>
            </a:r>
          </a:p>
          <a:p>
            <a:r>
              <a:rPr kumimoji="1" lang="en-US" altLang="ko-KR"/>
              <a:t> remained relatively intact, but there was a problem with the token being stored on </a:t>
            </a:r>
          </a:p>
          <a:p>
            <a:r>
              <a:rPr kumimoji="1" lang="en-US" altLang="ko-KR"/>
              <a:t>the web browser side, so the possibility of being exposed to attacks was very high.</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13</a:t>
            </a:fld>
            <a:endParaRPr lang="ko-KR" altLang="en-US"/>
          </a:p>
        </p:txBody>
      </p:sp>
    </p:spTree>
    <p:extLst>
      <p:ext uri="{BB962C8B-B14F-4D97-AF65-F5344CB8AC3E}">
        <p14:creationId xmlns:p14="http://schemas.microsoft.com/office/powerpoint/2010/main" val="1766734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추가적인 보안으로는 웹 </a:t>
            </a:r>
            <a:r>
              <a:rPr lang="ko-KR" altLang="en-US" dirty="0" err="1"/>
              <a:t>백엔드</a:t>
            </a:r>
            <a:r>
              <a:rPr lang="ko-KR" altLang="en-US" dirty="0"/>
              <a:t> 단에서</a:t>
            </a:r>
            <a:r>
              <a:rPr lang="en-US" altLang="ko-KR" dirty="0"/>
              <a:t>. SSL </a:t>
            </a:r>
            <a:r>
              <a:rPr lang="ko-KR" altLang="en-US" err="1"/>
              <a:t>시큐어</a:t>
            </a:r>
            <a:r>
              <a:rPr lang="ko-KR" altLang="en-US"/>
              <a:t> 소켓 </a:t>
            </a:r>
            <a:r>
              <a:rPr lang="ko-KR" altLang="en-US" dirty="0"/>
              <a:t>레이어를 </a:t>
            </a:r>
            <a:r>
              <a:rPr lang="ko-KR" altLang="en-US" dirty="0" err="1"/>
              <a:t>사용했다는거고</a:t>
            </a:r>
            <a:r>
              <a:rPr lang="en-US" altLang="ko-KR" dirty="0"/>
              <a:t>,</a:t>
            </a:r>
            <a:r>
              <a:rPr lang="ko-KR" altLang="en-US" dirty="0"/>
              <a:t> 사용자인증을 </a:t>
            </a:r>
            <a:r>
              <a:rPr lang="ko-KR" altLang="en-US"/>
              <a:t>했습니다</a:t>
            </a:r>
            <a:r>
              <a:rPr lang="en-US" altLang="ko-KR"/>
              <a:t>.</a:t>
            </a:r>
          </a:p>
          <a:p>
            <a:endParaRPr lang="en-US" altLang="ko-KR"/>
          </a:p>
          <a:p>
            <a:r>
              <a:rPr lang="en-US" altLang="ko-KR"/>
              <a:t>Additional security is that the web backend used the </a:t>
            </a:r>
          </a:p>
          <a:p>
            <a:r>
              <a:rPr lang="en-US" altLang="ko-KR"/>
              <a:t>SSL secure socket layer and performed user authentication.</a:t>
            </a:r>
            <a:endParaRPr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14</a:t>
            </a:fld>
            <a:endParaRPr lang="ko-KR" altLang="en-US"/>
          </a:p>
        </p:txBody>
      </p:sp>
    </p:spTree>
    <p:extLst>
      <p:ext uri="{BB962C8B-B14F-4D97-AF65-F5344CB8AC3E}">
        <p14:creationId xmlns:p14="http://schemas.microsoft.com/office/powerpoint/2010/main" val="209374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웹페이지 구현 부분입니다</a:t>
            </a:r>
            <a:r>
              <a:rPr kumimoji="1" lang="en-US" altLang="ko-KR" dirty="0"/>
              <a:t>.</a:t>
            </a:r>
          </a:p>
          <a:p>
            <a:r>
              <a:rPr kumimoji="1" lang="ko-KR" altLang="en-US" dirty="0"/>
              <a:t>지금 보여드리는 페이지는 회원가입 페이지입니다</a:t>
            </a:r>
            <a:r>
              <a:rPr kumimoji="1" lang="en-US" altLang="ko-KR" dirty="0"/>
              <a:t>.</a:t>
            </a:r>
          </a:p>
          <a:p>
            <a:r>
              <a:rPr kumimoji="1" lang="ko-KR" altLang="en-US" dirty="0"/>
              <a:t>처음 사용자가 회원가입을 </a:t>
            </a:r>
            <a:r>
              <a:rPr kumimoji="1" lang="ko-KR" altLang="en-US" dirty="0" err="1"/>
              <a:t>했을때</a:t>
            </a:r>
            <a:r>
              <a:rPr kumimoji="1" lang="en-US" altLang="ko-KR" dirty="0"/>
              <a:t>,</a:t>
            </a:r>
            <a:r>
              <a:rPr kumimoji="1" lang="ko-KR" altLang="en-US" dirty="0"/>
              <a:t> 사용자이름</a:t>
            </a:r>
            <a:r>
              <a:rPr kumimoji="1" lang="en-US" altLang="ko-KR" dirty="0"/>
              <a:t>,</a:t>
            </a:r>
            <a:r>
              <a:rPr kumimoji="1" lang="ko-KR" altLang="en-US" dirty="0"/>
              <a:t> 아이디</a:t>
            </a:r>
            <a:r>
              <a:rPr kumimoji="1" lang="en-US" altLang="ko-KR" dirty="0"/>
              <a:t>,</a:t>
            </a:r>
            <a:r>
              <a:rPr kumimoji="1" lang="ko-KR" altLang="en-US" dirty="0"/>
              <a:t> 패스워드</a:t>
            </a:r>
            <a:r>
              <a:rPr kumimoji="1" lang="en-US" altLang="ko-KR" dirty="0"/>
              <a:t>,</a:t>
            </a:r>
            <a:r>
              <a:rPr kumimoji="1" lang="ko-KR" altLang="en-US" dirty="0"/>
              <a:t> 이메일</a:t>
            </a:r>
            <a:r>
              <a:rPr kumimoji="1" lang="en-US" altLang="ko-KR" dirty="0"/>
              <a:t>,</a:t>
            </a:r>
            <a:r>
              <a:rPr kumimoji="1" lang="ko-KR" altLang="en-US" dirty="0"/>
              <a:t> 성별</a:t>
            </a:r>
            <a:r>
              <a:rPr kumimoji="1" lang="en-US" altLang="ko-KR" dirty="0"/>
              <a:t>,</a:t>
            </a:r>
            <a:r>
              <a:rPr kumimoji="1" lang="ko-KR" altLang="en-US" dirty="0"/>
              <a:t> 혈액형</a:t>
            </a:r>
            <a:r>
              <a:rPr kumimoji="1" lang="en-US" altLang="ko-KR" dirty="0"/>
              <a:t>,</a:t>
            </a:r>
            <a:r>
              <a:rPr kumimoji="1" lang="ko-KR" altLang="en-US" dirty="0"/>
              <a:t> 키</a:t>
            </a:r>
            <a:r>
              <a:rPr kumimoji="1" lang="en-US" altLang="ko-KR" dirty="0"/>
              <a:t>,</a:t>
            </a:r>
            <a:r>
              <a:rPr kumimoji="1" lang="ko-KR" altLang="en-US" dirty="0"/>
              <a:t> 몸무게를 입력해서 값을 받을 수 있도록 만들었습니다</a:t>
            </a:r>
            <a:r>
              <a:rPr kumimoji="1" lang="en-US" altLang="ko-KR" dirty="0"/>
              <a:t>.</a:t>
            </a:r>
          </a:p>
          <a:p>
            <a:endParaRPr kumimoji="1" lang="en-US" altLang="ko-KR"/>
          </a:p>
          <a:p>
            <a:endParaRPr kumimoji="1" lang="en-US" altLang="ko-KR"/>
          </a:p>
          <a:p>
            <a:r>
              <a:rPr kumimoji="1" lang="en-US" altLang="ko-KR"/>
              <a:t>The following is the web page implementation part.</a:t>
            </a:r>
          </a:p>
          <a:p>
            <a:r>
              <a:rPr kumimoji="1" lang="en-US" altLang="ko-KR"/>
              <a:t> The page I'm showing you is a membership page. </a:t>
            </a:r>
          </a:p>
          <a:p>
            <a:r>
              <a:rPr kumimoji="1" lang="en-US" altLang="ko-KR"/>
              <a:t>When you register for the first time, you can receive</a:t>
            </a:r>
          </a:p>
          <a:p>
            <a:r>
              <a:rPr kumimoji="1" lang="en-US" altLang="ko-KR"/>
              <a:t> the value by entering your username, ID, password, email, gender, blood type, height, weight, etc.</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15</a:t>
            </a:fld>
            <a:endParaRPr lang="ko-KR" altLang="en-US"/>
          </a:p>
        </p:txBody>
      </p:sp>
    </p:spTree>
    <p:extLst>
      <p:ext uri="{BB962C8B-B14F-4D97-AF65-F5344CB8AC3E}">
        <p14:creationId xmlns:p14="http://schemas.microsoft.com/office/powerpoint/2010/main" val="891720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 부분은 </a:t>
            </a:r>
            <a:r>
              <a:rPr kumimoji="1" lang="ko-KR" altLang="en-US" dirty="0" err="1"/>
              <a:t>관리자페이지입니다</a:t>
            </a:r>
            <a:r>
              <a:rPr kumimoji="1" lang="en-US" altLang="ko-KR" dirty="0"/>
              <a:t>.</a:t>
            </a:r>
          </a:p>
          <a:p>
            <a:r>
              <a:rPr kumimoji="1" lang="ko-KR" altLang="en-US" dirty="0"/>
              <a:t>관리자가 데이터를 관리할 수 있는 페이지로</a:t>
            </a:r>
            <a:endParaRPr kumimoji="1" lang="en-US" altLang="ko-KR" dirty="0"/>
          </a:p>
          <a:p>
            <a:r>
              <a:rPr kumimoji="1" lang="ko-KR" altLang="en-US" dirty="0"/>
              <a:t>이 </a:t>
            </a:r>
            <a:r>
              <a:rPr kumimoji="1" lang="ko-KR" altLang="en-US"/>
              <a:t>페이지는 장고에서 </a:t>
            </a:r>
            <a:r>
              <a:rPr kumimoji="1" lang="ko-KR" altLang="en-US" dirty="0"/>
              <a:t>제공해주고 </a:t>
            </a:r>
            <a:r>
              <a:rPr kumimoji="1" lang="ko-KR" altLang="en-US"/>
              <a:t>있습니다</a:t>
            </a:r>
            <a:r>
              <a:rPr kumimoji="1" lang="en-US" altLang="ko-KR"/>
              <a:t>.</a:t>
            </a:r>
          </a:p>
          <a:p>
            <a:endParaRPr kumimoji="1" lang="en-US" altLang="ko-KR"/>
          </a:p>
          <a:p>
            <a:r>
              <a:rPr kumimoji="1" lang="en-US" altLang="ko-KR"/>
              <a:t>The next part is the Administrators page, a page that</a:t>
            </a:r>
          </a:p>
          <a:p>
            <a:r>
              <a:rPr kumimoji="1" lang="en-US" altLang="ko-KR"/>
              <a:t> allows administrators to manage data provided by the department.</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16</a:t>
            </a:fld>
            <a:endParaRPr lang="ko-KR" altLang="en-US"/>
          </a:p>
        </p:txBody>
      </p:sp>
    </p:spTree>
    <p:extLst>
      <p:ext uri="{BB962C8B-B14F-4D97-AF65-F5344CB8AC3E}">
        <p14:creationId xmlns:p14="http://schemas.microsoft.com/office/powerpoint/2010/main" val="2344137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여기는 로그인 페이지이고</a:t>
            </a:r>
            <a:r>
              <a:rPr kumimoji="1" lang="en-US" altLang="ko-KR" dirty="0"/>
              <a:t>,</a:t>
            </a:r>
            <a:r>
              <a:rPr kumimoji="1" lang="ko-KR" altLang="en-US" dirty="0"/>
              <a:t> 아이디와 비밀번호를 치면 로그인을 할 수 </a:t>
            </a:r>
            <a:r>
              <a:rPr kumimoji="1" lang="ko-KR" altLang="en-US"/>
              <a:t>있습니다</a:t>
            </a:r>
            <a:r>
              <a:rPr kumimoji="1" lang="en-US" altLang="ko-KR"/>
              <a:t>.</a:t>
            </a:r>
          </a:p>
          <a:p>
            <a:endParaRPr kumimoji="1" lang="en-US" altLang="ko-KR"/>
          </a:p>
          <a:p>
            <a:r>
              <a:rPr kumimoji="1" lang="en-US" altLang="ko-KR"/>
              <a:t>This is the login page, and you can log in by entering your ID and password.</a:t>
            </a:r>
          </a:p>
          <a:p>
            <a:endParaRPr kumimoji="1" lang="en-US" altLang="ko-KR"/>
          </a:p>
          <a:p>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17</a:t>
            </a:fld>
            <a:endParaRPr lang="ko-KR" altLang="en-US"/>
          </a:p>
        </p:txBody>
      </p:sp>
    </p:spTree>
    <p:extLst>
      <p:ext uri="{BB962C8B-B14F-4D97-AF65-F5344CB8AC3E}">
        <p14:creationId xmlns:p14="http://schemas.microsoft.com/office/powerpoint/2010/main" val="235200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심박수를 측정한 데이터 값을 실시간으로 차트로 출력해주는 페이지입니다</a:t>
            </a:r>
            <a:r>
              <a:rPr kumimoji="1" lang="en-US" altLang="ko-KR" dirty="0"/>
              <a:t>.</a:t>
            </a:r>
          </a:p>
          <a:p>
            <a:r>
              <a:rPr kumimoji="1" lang="ko-KR" altLang="en-US" dirty="0"/>
              <a:t>여기서 측정버튼을 누르게 되면 측정된 심박수 값이 차트에 출력되게 되고</a:t>
            </a:r>
            <a:r>
              <a:rPr kumimoji="1" lang="en-US" altLang="ko-KR" dirty="0"/>
              <a:t>,</a:t>
            </a:r>
            <a:r>
              <a:rPr kumimoji="1" lang="ko-KR" altLang="en-US" dirty="0"/>
              <a:t> </a:t>
            </a:r>
            <a:r>
              <a:rPr kumimoji="1" lang="en-US" altLang="ko-KR" dirty="0"/>
              <a:t>1</a:t>
            </a:r>
            <a:r>
              <a:rPr kumimoji="1" lang="ko-KR" altLang="en-US" dirty="0"/>
              <a:t>분간 측정할 수 있도록 </a:t>
            </a:r>
            <a:r>
              <a:rPr kumimoji="1" lang="ko-KR" altLang="en-US" dirty="0" err="1"/>
              <a:t>해놨습니다</a:t>
            </a:r>
            <a:r>
              <a:rPr kumimoji="1" lang="en-US" altLang="ko-KR" dirty="0"/>
              <a:t>.</a:t>
            </a:r>
            <a:r>
              <a:rPr kumimoji="1" lang="ko-KR" altLang="en-US" dirty="0"/>
              <a:t> 측정하면 다음과 같이</a:t>
            </a:r>
            <a:endParaRPr kumimoji="1" lang="en-US" altLang="ko-KR" dirty="0"/>
          </a:p>
          <a:p>
            <a:r>
              <a:rPr kumimoji="1" lang="ko-KR" altLang="en-US" dirty="0"/>
              <a:t>평균값과 </a:t>
            </a:r>
            <a:r>
              <a:rPr kumimoji="1" lang="ko-KR" altLang="en-US" dirty="0" err="1"/>
              <a:t>빈맨</a:t>
            </a:r>
            <a:r>
              <a:rPr kumimoji="1" lang="en-US" altLang="ko-KR" dirty="0"/>
              <a:t>,</a:t>
            </a:r>
            <a:r>
              <a:rPr kumimoji="1" lang="ko-KR" altLang="en-US" dirty="0" err="1"/>
              <a:t>서맥</a:t>
            </a:r>
            <a:r>
              <a:rPr kumimoji="1" lang="en-US" altLang="ko-KR" dirty="0"/>
              <a:t>,</a:t>
            </a:r>
            <a:r>
              <a:rPr kumimoji="1" lang="ko-KR" altLang="en-US" dirty="0"/>
              <a:t>정상인지 결과를 알 수 있습니다</a:t>
            </a:r>
            <a:r>
              <a:rPr kumimoji="1" lang="en-US" altLang="ko-KR" dirty="0"/>
              <a:t>.</a:t>
            </a:r>
          </a:p>
          <a:p>
            <a:endParaRPr kumimoji="1" lang="en-US" altLang="ko-KR"/>
          </a:p>
          <a:p>
            <a:r>
              <a:rPr kumimoji="1" lang="en-US" altLang="ko-KR"/>
              <a:t>The following is a page that outputs</a:t>
            </a:r>
          </a:p>
          <a:p>
            <a:r>
              <a:rPr kumimoji="1" lang="en-US" altLang="ko-KR"/>
              <a:t> the data values of the heart rate measured in real time as a chart. </a:t>
            </a:r>
          </a:p>
          <a:p>
            <a:r>
              <a:rPr kumimoji="1" lang="en-US" altLang="ko-KR"/>
              <a:t>If you press the measurement button here, the measured heart rate values will be displayed on the</a:t>
            </a:r>
          </a:p>
          <a:p>
            <a:r>
              <a:rPr kumimoji="1" lang="en-US" altLang="ko-KR"/>
              <a:t> chart and can be measured for one minute.</a:t>
            </a:r>
          </a:p>
          <a:p>
            <a:r>
              <a:rPr kumimoji="1" lang="en-US" altLang="ko-KR"/>
              <a:t> When measured, you can find out the mean value, binman, bradycardia, and normal as follows.</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18</a:t>
            </a:fld>
            <a:endParaRPr lang="ko-KR" altLang="en-US"/>
          </a:p>
        </p:txBody>
      </p:sp>
    </p:spTree>
    <p:extLst>
      <p:ext uri="{BB962C8B-B14F-4D97-AF65-F5344CB8AC3E}">
        <p14:creationId xmlns:p14="http://schemas.microsoft.com/office/powerpoint/2010/main" val="424797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아까 전 페이지에서 팝업창에 확인 버튼을 누르면 간단한 건강설문조사페이지가 나옵니다</a:t>
            </a:r>
            <a:r>
              <a:rPr kumimoji="1" lang="en-US" altLang="ko-KR" dirty="0"/>
              <a:t>.</a:t>
            </a:r>
          </a:p>
          <a:p>
            <a:r>
              <a:rPr kumimoji="1" lang="ko-KR" altLang="en-US" dirty="0"/>
              <a:t>자기 자신이 지금 어떠한 건강상태인지 체크하는 </a:t>
            </a:r>
            <a:r>
              <a:rPr kumimoji="1" lang="ko-KR" altLang="en-US"/>
              <a:t>페이지입니다</a:t>
            </a:r>
            <a:r>
              <a:rPr kumimoji="1" lang="en-US" altLang="ko-KR"/>
              <a:t>.</a:t>
            </a:r>
          </a:p>
          <a:p>
            <a:endParaRPr kumimoji="1" lang="en-US" altLang="ko-KR"/>
          </a:p>
          <a:p>
            <a:r>
              <a:rPr kumimoji="1" lang="en-US" altLang="ko-KR"/>
              <a:t>In the pop-up window on the previous page</a:t>
            </a:r>
          </a:p>
          <a:p>
            <a:r>
              <a:rPr kumimoji="1" lang="en-US" altLang="ko-KR"/>
              <a:t>, a simple health survey page appears when you press the OK button.</a:t>
            </a:r>
          </a:p>
          <a:p>
            <a:r>
              <a:rPr kumimoji="1" lang="en-US" altLang="ko-KR"/>
              <a:t> This page allows you to check your current health status.</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19</a:t>
            </a:fld>
            <a:endParaRPr lang="ko-KR" altLang="en-US"/>
          </a:p>
        </p:txBody>
      </p:sp>
    </p:spTree>
    <p:extLst>
      <p:ext uri="{BB962C8B-B14F-4D97-AF65-F5344CB8AC3E}">
        <p14:creationId xmlns:p14="http://schemas.microsoft.com/office/powerpoint/2010/main" val="142645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네 일단 간단하게 목차부터 말씀드리겠습니다</a:t>
            </a:r>
            <a:r>
              <a:rPr kumimoji="1" lang="en-US" altLang="ko-KR" dirty="0"/>
              <a:t>.</a:t>
            </a:r>
          </a:p>
          <a:p>
            <a:r>
              <a:rPr kumimoji="1" lang="ko-KR" altLang="en-US" dirty="0"/>
              <a:t>첫 </a:t>
            </a:r>
            <a:r>
              <a:rPr kumimoji="1" lang="ko-KR" altLang="en-US" dirty="0" err="1"/>
              <a:t>번재로</a:t>
            </a:r>
            <a:r>
              <a:rPr kumimoji="1" lang="ko-KR" altLang="en-US" dirty="0"/>
              <a:t> 팀원 및 역할을 소개</a:t>
            </a:r>
            <a:r>
              <a:rPr kumimoji="1" lang="en-US" altLang="ko-KR" dirty="0"/>
              <a:t>,</a:t>
            </a:r>
          </a:p>
          <a:p>
            <a:r>
              <a:rPr kumimoji="1" lang="ko-KR" altLang="en-US" dirty="0"/>
              <a:t>프로젝트 소개</a:t>
            </a:r>
            <a:r>
              <a:rPr kumimoji="1" lang="en-US" altLang="ko-KR" dirty="0"/>
              <a:t>,</a:t>
            </a:r>
            <a:r>
              <a:rPr kumimoji="1" lang="ko-KR" altLang="en-US" dirty="0"/>
              <a:t> </a:t>
            </a:r>
            <a:endParaRPr kumimoji="1" lang="en-US" altLang="ko-KR" dirty="0"/>
          </a:p>
          <a:p>
            <a:r>
              <a:rPr kumimoji="1" lang="ko-KR" altLang="en-US" dirty="0"/>
              <a:t>프로젝트 과정 및 구현 설명</a:t>
            </a:r>
            <a:r>
              <a:rPr kumimoji="1" lang="en-US" altLang="ko-KR" dirty="0"/>
              <a:t>,</a:t>
            </a:r>
          </a:p>
          <a:p>
            <a:r>
              <a:rPr kumimoji="1" lang="ko-KR" altLang="en-US" dirty="0"/>
              <a:t>향후계획으로 </a:t>
            </a:r>
            <a:r>
              <a:rPr kumimoji="1" lang="ko-KR" altLang="en-US"/>
              <a:t>진행되겠습니다</a:t>
            </a:r>
            <a:r>
              <a:rPr kumimoji="1" lang="en-US" altLang="ko-KR"/>
              <a:t>.</a:t>
            </a:r>
          </a:p>
          <a:p>
            <a:endParaRPr kumimoji="1" lang="en-US" altLang="ko-KR"/>
          </a:p>
          <a:p>
            <a:r>
              <a:rPr kumimoji="1" lang="en-US" altLang="ko-KR"/>
              <a:t>let me briefly talk about the table of contents.</a:t>
            </a:r>
          </a:p>
          <a:p>
            <a:r>
              <a:rPr kumimoji="1" lang="en-US" altLang="ko-KR"/>
              <a:t> First, we will introduce team members and their roles, introduce the project,</a:t>
            </a:r>
          </a:p>
          <a:p>
            <a:r>
              <a:rPr kumimoji="1" lang="en-US" altLang="ko-KR"/>
              <a:t> explain the project progress and execution, and discuss future plans.</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a:t>
            </a:fld>
            <a:endParaRPr lang="ko-KR" altLang="en-US"/>
          </a:p>
        </p:txBody>
      </p:sp>
    </p:spTree>
    <p:extLst>
      <p:ext uri="{BB962C8B-B14F-4D97-AF65-F5344CB8AC3E}">
        <p14:creationId xmlns:p14="http://schemas.microsoft.com/office/powerpoint/2010/main" val="166990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그렇게 </a:t>
            </a:r>
            <a:r>
              <a:rPr kumimoji="1" lang="ko-KR" altLang="en-US" dirty="0" err="1"/>
              <a:t>건강체크페이지가</a:t>
            </a:r>
            <a:r>
              <a:rPr kumimoji="1" lang="ko-KR" altLang="en-US" dirty="0"/>
              <a:t> 끝나게 되면 건강기록 페이지가 나와서 건강기록을 확인할 수 </a:t>
            </a:r>
            <a:r>
              <a:rPr kumimoji="1" lang="ko-KR" altLang="en-US"/>
              <a:t>있습니다</a:t>
            </a:r>
            <a:r>
              <a:rPr kumimoji="1" lang="en-US" altLang="ko-KR"/>
              <a:t>.</a:t>
            </a:r>
          </a:p>
          <a:p>
            <a:endParaRPr kumimoji="1" lang="en-US" altLang="ko-KR"/>
          </a:p>
          <a:p>
            <a:r>
              <a:rPr kumimoji="1" lang="en-US" altLang="ko-KR"/>
              <a:t>At the end of the health check page,</a:t>
            </a:r>
          </a:p>
          <a:p>
            <a:r>
              <a:rPr kumimoji="1" lang="en-US" altLang="ko-KR"/>
              <a:t> the health records page will appear and you can check your health records.</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20</a:t>
            </a:fld>
            <a:endParaRPr lang="ko-KR" altLang="en-US"/>
          </a:p>
        </p:txBody>
      </p:sp>
    </p:spTree>
    <p:extLst>
      <p:ext uri="{BB962C8B-B14F-4D97-AF65-F5344CB8AC3E}">
        <p14:creationId xmlns:p14="http://schemas.microsoft.com/office/powerpoint/2010/main" val="53167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그 다음은 건강정보가이드 페이지입니다</a:t>
            </a:r>
            <a:r>
              <a:rPr kumimoji="1" lang="en-US" altLang="ko-KR" dirty="0"/>
              <a:t>.</a:t>
            </a:r>
          </a:p>
          <a:p>
            <a:r>
              <a:rPr kumimoji="1" lang="ko-KR" altLang="en-US" dirty="0"/>
              <a:t>사용자가 부정맥에 관련된 다양한 건강정보를 익힐 수 있도록 제공해서</a:t>
            </a:r>
            <a:endParaRPr kumimoji="1" lang="en-US" altLang="ko-KR" dirty="0"/>
          </a:p>
          <a:p>
            <a:r>
              <a:rPr kumimoji="1" lang="ko-KR" altLang="en-US" dirty="0"/>
              <a:t>사용자가 질병에 대해 더 관심을 가질 수 있도록 도와주는 </a:t>
            </a:r>
            <a:r>
              <a:rPr kumimoji="1" lang="ko-KR" altLang="en-US"/>
              <a:t>페이지입니다</a:t>
            </a:r>
            <a:r>
              <a:rPr kumimoji="1" lang="en-US" altLang="ko-KR"/>
              <a:t>.</a:t>
            </a:r>
          </a:p>
          <a:p>
            <a:endParaRPr kumimoji="1" lang="en-US" altLang="ko-KR"/>
          </a:p>
          <a:p>
            <a:r>
              <a:rPr kumimoji="1" lang="en-US" altLang="ko-KR"/>
              <a:t>The following is a health information guide page</a:t>
            </a:r>
          </a:p>
          <a:p>
            <a:r>
              <a:rPr kumimoji="1" lang="en-US" altLang="ko-KR"/>
              <a:t>. It helps users become more interested in diseases by</a:t>
            </a:r>
          </a:p>
          <a:p>
            <a:r>
              <a:rPr kumimoji="1" lang="en-US" altLang="ko-KR"/>
              <a:t> providing various health information related to arrhythmia.</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21</a:t>
            </a:fld>
            <a:endParaRPr lang="ko-KR" altLang="en-US"/>
          </a:p>
        </p:txBody>
      </p:sp>
    </p:spTree>
    <p:extLst>
      <p:ext uri="{BB962C8B-B14F-4D97-AF65-F5344CB8AC3E}">
        <p14:creationId xmlns:p14="http://schemas.microsoft.com/office/powerpoint/2010/main" val="2422948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회원정보 페이지입니다</a:t>
            </a:r>
            <a:r>
              <a:rPr kumimoji="1" lang="en-US" altLang="ko-KR" dirty="0"/>
              <a:t>.</a:t>
            </a:r>
          </a:p>
          <a:p>
            <a:r>
              <a:rPr kumimoji="1" lang="ko-KR" altLang="en-US" dirty="0"/>
              <a:t>아까 </a:t>
            </a:r>
            <a:r>
              <a:rPr kumimoji="1" lang="ko-KR" altLang="en-US" dirty="0" err="1"/>
              <a:t>회원가입하면서</a:t>
            </a:r>
            <a:r>
              <a:rPr kumimoji="1" lang="ko-KR" altLang="en-US" dirty="0"/>
              <a:t> 작성했던 </a:t>
            </a:r>
            <a:r>
              <a:rPr kumimoji="1" lang="ko-KR" altLang="en-US" err="1"/>
              <a:t>회원정보페이지입니다</a:t>
            </a:r>
            <a:r>
              <a:rPr kumimoji="1" lang="en-US" altLang="ko-KR"/>
              <a:t>.</a:t>
            </a:r>
          </a:p>
          <a:p>
            <a:endParaRPr kumimoji="1" lang="en-US" altLang="ko-KR"/>
          </a:p>
          <a:p>
            <a:r>
              <a:rPr kumimoji="1" lang="en-US" altLang="ko-KR"/>
              <a:t>The following is the membership information page.</a:t>
            </a:r>
          </a:p>
          <a:p>
            <a:r>
              <a:rPr kumimoji="1" lang="en-US" altLang="ko-KR"/>
              <a:t> This is the membership information page you created when you signed up.</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22</a:t>
            </a:fld>
            <a:endParaRPr lang="ko-KR" altLang="en-US"/>
          </a:p>
        </p:txBody>
      </p:sp>
    </p:spTree>
    <p:extLst>
      <p:ext uri="{BB962C8B-B14F-4D97-AF65-F5344CB8AC3E}">
        <p14:creationId xmlns:p14="http://schemas.microsoft.com/office/powerpoint/2010/main" val="373599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네 이렇게 저희는 프로젝트를 만들어보았고</a:t>
            </a:r>
            <a:r>
              <a:rPr kumimoji="1" lang="en-US" altLang="ko-KR" dirty="0"/>
              <a:t>,</a:t>
            </a:r>
            <a:r>
              <a:rPr kumimoji="1" lang="ko-KR" altLang="en-US" dirty="0"/>
              <a:t> 향후 계획으로는 </a:t>
            </a:r>
            <a:endParaRPr kumimoji="1"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spc="-122" dirty="0">
                <a:solidFill>
                  <a:srgbClr val="FFFFFF"/>
                </a:solidFill>
                <a:latin typeface="Gothic A1 Bold"/>
                <a:ea typeface="Gothic A1 Bold"/>
              </a:rPr>
              <a:t>주요 특징으로는 </a:t>
            </a:r>
            <a:endParaRPr lang="en-US" altLang="ko-KR" sz="1200" spc="-122" dirty="0">
              <a:solidFill>
                <a:srgbClr val="FFFFFF"/>
              </a:solidFill>
              <a:latin typeface="Gothic A1 Bold"/>
              <a:ea typeface="Gothic A1 Bold"/>
            </a:endParaRPr>
          </a:p>
          <a:p>
            <a:pPr algn="just">
              <a:lnSpc>
                <a:spcPts val="3320"/>
              </a:lnSpc>
            </a:pPr>
            <a:r>
              <a:rPr lang="en-US" altLang="ko-KR" sz="1200" spc="-31" dirty="0" err="1">
                <a:solidFill>
                  <a:srgbClr val="494949"/>
                </a:solidFill>
                <a:latin typeface="Gothic A1 Bold"/>
                <a:ea typeface="Gothic A1 Bold"/>
              </a:rPr>
              <a:t>라즈베리파이를</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서버로</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사용해</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서버</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안정화</a:t>
            </a:r>
            <a:endParaRPr lang="en-US" altLang="ko-KR" sz="1200" spc="-31" dirty="0">
              <a:solidFill>
                <a:srgbClr val="494949"/>
              </a:solidFill>
              <a:latin typeface="Gothic A1 Bold"/>
              <a:ea typeface="Gothic A1 Bold"/>
            </a:endParaRPr>
          </a:p>
          <a:p>
            <a:pPr algn="just">
              <a:lnSpc>
                <a:spcPts val="3320"/>
              </a:lnSpc>
            </a:pPr>
            <a:endParaRPr lang="en-US" altLang="ko-KR" sz="1200" spc="-31" dirty="0">
              <a:solidFill>
                <a:srgbClr val="494949"/>
              </a:solidFill>
              <a:latin typeface="Gothic A1 Bold"/>
              <a:ea typeface="Gothic A1 Bold"/>
            </a:endParaRPr>
          </a:p>
          <a:p>
            <a:pPr algn="just">
              <a:lnSpc>
                <a:spcPts val="3320"/>
              </a:lnSpc>
            </a:pPr>
            <a:r>
              <a:rPr lang="en-US" altLang="ko-KR" sz="1200" spc="-31" dirty="0">
                <a:solidFill>
                  <a:srgbClr val="494949"/>
                </a:solidFill>
                <a:latin typeface="Gothic A1 Bold"/>
                <a:ea typeface="Gothic A1 Bold"/>
              </a:rPr>
              <a:t>•</a:t>
            </a:r>
            <a:r>
              <a:rPr lang="en-US" altLang="ko-KR" sz="1200" spc="-31" dirty="0" err="1">
                <a:solidFill>
                  <a:srgbClr val="494949"/>
                </a:solidFill>
                <a:latin typeface="Gothic A1 Bold"/>
                <a:ea typeface="Gothic A1 Bold"/>
              </a:rPr>
              <a:t>심전도를</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측정하는</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것으로</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끝나는</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것이</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아닌</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진단</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및</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체크</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리스트를</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통해</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건강</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가이드</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제공</a:t>
            </a:r>
            <a:endParaRPr lang="en-US" altLang="ko-KR" sz="1200" spc="-31" dirty="0">
              <a:solidFill>
                <a:srgbClr val="494949"/>
              </a:solidFill>
              <a:latin typeface="Gothic A1 Bold"/>
              <a:ea typeface="Gothic A1 Bold"/>
            </a:endParaRPr>
          </a:p>
          <a:p>
            <a:pPr algn="just">
              <a:lnSpc>
                <a:spcPts val="3320"/>
              </a:lnSpc>
            </a:pPr>
            <a:endParaRPr lang="en-US" altLang="ko-KR" sz="1200" spc="-31" dirty="0">
              <a:solidFill>
                <a:srgbClr val="494949"/>
              </a:solidFill>
              <a:latin typeface="Gothic A1 Bold"/>
              <a:ea typeface="Gothic A1 Bold"/>
            </a:endParaRPr>
          </a:p>
          <a:p>
            <a:pPr algn="just">
              <a:lnSpc>
                <a:spcPts val="3320"/>
              </a:lnSpc>
            </a:pPr>
            <a:r>
              <a:rPr lang="en-US" altLang="ko-KR" sz="1200" spc="-31" dirty="0">
                <a:solidFill>
                  <a:srgbClr val="494949"/>
                </a:solidFill>
                <a:latin typeface="Gothic A1 Bold"/>
                <a:ea typeface="Gothic A1 Bold"/>
              </a:rPr>
              <a:t>•</a:t>
            </a:r>
            <a:r>
              <a:rPr lang="en-US" altLang="ko-KR" sz="1200" spc="-31" dirty="0" err="1">
                <a:solidFill>
                  <a:srgbClr val="494949"/>
                </a:solidFill>
                <a:latin typeface="Gothic A1 Bold"/>
                <a:ea typeface="Gothic A1 Bold"/>
              </a:rPr>
              <a:t>사용자</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인증방식을</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통해</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개인정보보호</a:t>
            </a:r>
            <a:endParaRPr lang="en-US" altLang="ko-KR" sz="1200" spc="-31" dirty="0">
              <a:solidFill>
                <a:srgbClr val="494949"/>
              </a:solidFill>
              <a:latin typeface="Gothic A1 Bold"/>
              <a:ea typeface="Gothic A1 Bold"/>
            </a:endParaRPr>
          </a:p>
          <a:p>
            <a:pPr algn="just">
              <a:lnSpc>
                <a:spcPts val="3320"/>
              </a:lnSpc>
            </a:pPr>
            <a:endParaRPr lang="en-US" altLang="ko-KR" sz="1200" spc="-31" dirty="0">
              <a:solidFill>
                <a:srgbClr val="494949"/>
              </a:solidFill>
              <a:latin typeface="Gothic A1 Bold"/>
              <a:ea typeface="Gothic A1 Bold"/>
            </a:endParaRPr>
          </a:p>
          <a:p>
            <a:pPr algn="just">
              <a:lnSpc>
                <a:spcPts val="3320"/>
              </a:lnSpc>
            </a:pPr>
            <a:r>
              <a:rPr lang="en-US" altLang="ko-KR" sz="1200" spc="-31" dirty="0">
                <a:solidFill>
                  <a:srgbClr val="494949"/>
                </a:solidFill>
                <a:latin typeface="Gothic A1 Bold"/>
                <a:ea typeface="Gothic A1 Bold"/>
              </a:rPr>
              <a:t>•</a:t>
            </a:r>
            <a:r>
              <a:rPr lang="en-US" altLang="ko-KR" sz="1200" spc="-31" dirty="0" err="1">
                <a:solidFill>
                  <a:srgbClr val="494949"/>
                </a:solidFill>
                <a:latin typeface="Gothic A1 Bold"/>
                <a:ea typeface="Gothic A1 Bold"/>
              </a:rPr>
              <a:t>웹에서</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실시간</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심전도</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그래프를</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보고</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이후</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저장된</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데이터베이스를</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통해</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언제든지</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확인</a:t>
            </a:r>
            <a:r>
              <a:rPr lang="en-US" altLang="ko-KR" sz="1200" spc="-31" dirty="0">
                <a:solidFill>
                  <a:srgbClr val="494949"/>
                </a:solidFill>
                <a:latin typeface="Gothic A1 Bold"/>
                <a:ea typeface="Gothic A1 Bold"/>
              </a:rPr>
              <a:t>  </a:t>
            </a:r>
            <a:r>
              <a:rPr lang="en-US" altLang="ko-KR" sz="1200" spc="-31" dirty="0" err="1">
                <a:solidFill>
                  <a:srgbClr val="494949"/>
                </a:solidFill>
                <a:latin typeface="Gothic A1 Bold"/>
                <a:ea typeface="Gothic A1 Bold"/>
              </a:rPr>
              <a:t>가능</a:t>
            </a:r>
            <a:r>
              <a:rPr lang="ko-KR" altLang="en-US" sz="1200" spc="-31" dirty="0">
                <a:solidFill>
                  <a:srgbClr val="494949"/>
                </a:solidFill>
                <a:latin typeface="Gothic A1 Bold"/>
                <a:ea typeface="Gothic A1 Bold"/>
              </a:rPr>
              <a:t>하다는 특징이 있습니다</a:t>
            </a:r>
            <a:r>
              <a:rPr lang="en-US" altLang="ko-KR" sz="1200" spc="-31" dirty="0">
                <a:solidFill>
                  <a:srgbClr val="494949"/>
                </a:solidFill>
                <a:latin typeface="Gothic A1 Bold"/>
                <a:ea typeface="Gothic A1 Bold"/>
              </a:rPr>
              <a:t>.</a:t>
            </a:r>
          </a:p>
          <a:p>
            <a:pPr algn="just">
              <a:lnSpc>
                <a:spcPts val="3320"/>
              </a:lnSpc>
            </a:pPr>
            <a:endParaRPr lang="en-US" altLang="ko-KR" sz="1200" spc="-31" dirty="0">
              <a:solidFill>
                <a:srgbClr val="494949"/>
              </a:solidFill>
              <a:latin typeface="Gothic A1 Bold"/>
              <a:ea typeface="Gothic A1 Bold"/>
            </a:endParaRPr>
          </a:p>
          <a:p>
            <a:pPr algn="just">
              <a:lnSpc>
                <a:spcPts val="3320"/>
              </a:lnSpc>
            </a:pPr>
            <a:r>
              <a:rPr lang="ko-KR" altLang="en-US" sz="1200" spc="-31" dirty="0">
                <a:solidFill>
                  <a:srgbClr val="494949"/>
                </a:solidFill>
                <a:latin typeface="Gothic A1 Bold"/>
                <a:ea typeface="Gothic A1 Bold"/>
              </a:rPr>
              <a:t>향후 계획으로는</a:t>
            </a:r>
            <a:endParaRPr lang="en-US" altLang="ko-KR" sz="1200" spc="-31" dirty="0">
              <a:solidFill>
                <a:srgbClr val="494949"/>
              </a:solidFill>
              <a:latin typeface="Gothic A1 Bold"/>
              <a:ea typeface="Gothic A1 Bold"/>
            </a:endParaRPr>
          </a:p>
          <a:p>
            <a:pPr algn="just">
              <a:lnSpc>
                <a:spcPts val="4479"/>
              </a:lnSpc>
            </a:pPr>
            <a:r>
              <a:rPr lang="en-US" altLang="ko-KR" sz="1200" spc="-41" dirty="0">
                <a:solidFill>
                  <a:srgbClr val="494949"/>
                </a:solidFill>
                <a:latin typeface="Gothic A1 Bold"/>
                <a:ea typeface="Gothic A1 Bold"/>
              </a:rPr>
              <a:t>•</a:t>
            </a:r>
            <a:r>
              <a:rPr lang="en-US" altLang="ko-KR" sz="1200" spc="-41" dirty="0" err="1">
                <a:solidFill>
                  <a:srgbClr val="494949"/>
                </a:solidFill>
                <a:latin typeface="Gothic A1 Bold"/>
                <a:ea typeface="Gothic A1 Bold"/>
              </a:rPr>
              <a:t>모바일로</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히스토리</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제공할</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수</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있도록</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애플리케이션으로</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영역</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확장</a:t>
            </a:r>
            <a:r>
              <a:rPr lang="ko-KR" altLang="en-US" sz="1200" spc="-41" dirty="0">
                <a:solidFill>
                  <a:srgbClr val="494949"/>
                </a:solidFill>
                <a:latin typeface="Gothic A1 Bold"/>
                <a:ea typeface="Gothic A1 Bold"/>
              </a:rPr>
              <a:t>할 수 있고</a:t>
            </a:r>
            <a:r>
              <a:rPr lang="en-US" altLang="ko-KR" sz="1200" spc="-41" dirty="0">
                <a:solidFill>
                  <a:srgbClr val="494949"/>
                </a:solidFill>
                <a:latin typeface="Gothic A1 Bold"/>
                <a:ea typeface="Gothic A1 Bold"/>
              </a:rPr>
              <a:t>,</a:t>
            </a:r>
          </a:p>
          <a:p>
            <a:pPr algn="just">
              <a:lnSpc>
                <a:spcPts val="4479"/>
              </a:lnSpc>
            </a:pPr>
            <a:r>
              <a:rPr lang="en-US" altLang="ko-KR" sz="1200" spc="-41" dirty="0">
                <a:solidFill>
                  <a:srgbClr val="494949"/>
                </a:solidFill>
                <a:latin typeface="Gothic A1 Bold"/>
                <a:ea typeface="Gothic A1 Bold"/>
              </a:rPr>
              <a:t>•</a:t>
            </a:r>
            <a:r>
              <a:rPr lang="en-US" altLang="ko-KR" sz="1200" spc="-41" dirty="0" err="1">
                <a:solidFill>
                  <a:srgbClr val="494949"/>
                </a:solidFill>
                <a:latin typeface="Gothic A1 Bold"/>
                <a:ea typeface="Gothic A1 Bold"/>
              </a:rPr>
              <a:t>부정맥</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외</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다양한</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센서들</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활용</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여러</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검사</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가능</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하도록</a:t>
            </a:r>
            <a:r>
              <a:rPr lang="en-US" altLang="ko-KR" sz="1200" spc="-41" dirty="0">
                <a:solidFill>
                  <a:srgbClr val="494949"/>
                </a:solidFill>
                <a:latin typeface="Gothic A1 Bold"/>
                <a:ea typeface="Gothic A1 Bold"/>
              </a:rPr>
              <a:t> </a:t>
            </a:r>
            <a:r>
              <a:rPr lang="en-US" altLang="ko-KR" sz="1200" spc="-41" dirty="0" err="1">
                <a:solidFill>
                  <a:srgbClr val="494949"/>
                </a:solidFill>
                <a:latin typeface="Gothic A1 Bold"/>
                <a:ea typeface="Gothic A1 Bold"/>
              </a:rPr>
              <a:t>추가</a:t>
            </a:r>
            <a:r>
              <a:rPr lang="ko-KR" altLang="en-US" sz="1200" spc="-41" dirty="0">
                <a:solidFill>
                  <a:srgbClr val="494949"/>
                </a:solidFill>
                <a:latin typeface="Gothic A1 Bold"/>
                <a:ea typeface="Gothic A1 Bold"/>
              </a:rPr>
              <a:t>할 수가 있습니다</a:t>
            </a:r>
            <a:r>
              <a:rPr lang="en-US" altLang="ko-KR" sz="1200" spc="-41" dirty="0">
                <a:solidFill>
                  <a:srgbClr val="494949"/>
                </a:solidFill>
                <a:latin typeface="Gothic A1 Bold"/>
                <a:ea typeface="Gothic A1 Bold"/>
              </a:rPr>
              <a:t>.</a:t>
            </a:r>
          </a:p>
          <a:p>
            <a:pPr algn="just">
              <a:lnSpc>
                <a:spcPts val="4479"/>
              </a:lnSpc>
            </a:pPr>
            <a:endParaRPr lang="en-US" altLang="ko-KR" sz="1200" spc="-41">
              <a:solidFill>
                <a:srgbClr val="494949"/>
              </a:solidFill>
              <a:latin typeface="Gothic A1 Bold"/>
              <a:ea typeface="Gothic A1 Bold"/>
            </a:endParaRPr>
          </a:p>
          <a:p>
            <a:pPr algn="just">
              <a:lnSpc>
                <a:spcPts val="4479"/>
              </a:lnSpc>
            </a:pPr>
            <a:endParaRPr lang="en-US" altLang="ko-KR" sz="1200" spc="-41">
              <a:solidFill>
                <a:srgbClr val="494949"/>
              </a:solidFill>
              <a:latin typeface="Gothic A1 Bold"/>
              <a:ea typeface="Gothic A1 Bold"/>
            </a:endParaRPr>
          </a:p>
          <a:p>
            <a:pPr algn="just">
              <a:lnSpc>
                <a:spcPts val="4479"/>
              </a:lnSpc>
            </a:pPr>
            <a:r>
              <a:rPr lang="en-US" altLang="ko-KR" sz="1200" spc="-41">
                <a:solidFill>
                  <a:srgbClr val="494949"/>
                </a:solidFill>
                <a:latin typeface="Gothic A1 Bold"/>
                <a:ea typeface="Gothic A1 Bold"/>
              </a:rPr>
              <a:t>This is how I came to create this project. Its main features are server stabilization using Raspberry Pi</a:t>
            </a:r>
          </a:p>
          <a:p>
            <a:pPr algn="just">
              <a:lnSpc>
                <a:spcPts val="4479"/>
              </a:lnSpc>
            </a:pPr>
            <a:r>
              <a:rPr lang="en-US" altLang="ko-KR" sz="1200" spc="-41">
                <a:solidFill>
                  <a:srgbClr val="494949"/>
                </a:solidFill>
                <a:latin typeface="Gothic A1 Bold"/>
                <a:ea typeface="Gothic A1 Bold"/>
              </a:rPr>
              <a:t> as a server and providing health guides through diagnosis and checklist, not just</a:t>
            </a:r>
          </a:p>
          <a:p>
            <a:pPr algn="just">
              <a:lnSpc>
                <a:spcPts val="4479"/>
              </a:lnSpc>
            </a:pPr>
            <a:r>
              <a:rPr lang="en-US" altLang="ko-KR" sz="1200" spc="-41">
                <a:solidFill>
                  <a:srgbClr val="494949"/>
                </a:solidFill>
                <a:latin typeface="Gothic A1 Bold"/>
                <a:ea typeface="Gothic A1 Bold"/>
              </a:rPr>
              <a:t> electrocardiogram measurement.</a:t>
            </a:r>
          </a:p>
          <a:p>
            <a:pPr algn="just">
              <a:lnSpc>
                <a:spcPts val="4479"/>
              </a:lnSpc>
            </a:pPr>
            <a:r>
              <a:rPr lang="en-US" altLang="ko-KR" sz="1200" spc="-41">
                <a:solidFill>
                  <a:srgbClr val="494949"/>
                </a:solidFill>
                <a:latin typeface="Gothic A1 Bold"/>
                <a:ea typeface="Gothic A1 Bold"/>
              </a:rPr>
              <a:t> It is characterized by protecting personal information through user authentication,</a:t>
            </a:r>
          </a:p>
          <a:p>
            <a:pPr algn="just">
              <a:lnSpc>
                <a:spcPts val="4479"/>
              </a:lnSpc>
            </a:pPr>
            <a:r>
              <a:rPr lang="en-US" altLang="ko-KR" sz="1200" spc="-41">
                <a:solidFill>
                  <a:srgbClr val="494949"/>
                </a:solidFill>
                <a:latin typeface="Gothic A1 Bold"/>
                <a:ea typeface="Gothic A1 Bold"/>
              </a:rPr>
              <a:t> creating a real-time electrocardiogram graph on the web, and </a:t>
            </a:r>
          </a:p>
          <a:p>
            <a:pPr algn="just">
              <a:lnSpc>
                <a:spcPts val="4479"/>
              </a:lnSpc>
            </a:pPr>
            <a:r>
              <a:rPr lang="en-US" altLang="ko-KR" sz="1200" spc="-41">
                <a:solidFill>
                  <a:srgbClr val="494949"/>
                </a:solidFill>
                <a:latin typeface="Gothic A1 Bold"/>
                <a:ea typeface="Gothic A1 Bold"/>
              </a:rPr>
              <a:t>checking it at any time through the stored database.</a:t>
            </a:r>
          </a:p>
          <a:p>
            <a:pPr algn="just">
              <a:lnSpc>
                <a:spcPts val="4479"/>
              </a:lnSpc>
            </a:pPr>
            <a:r>
              <a:rPr lang="en-US" altLang="ko-KR" sz="1200" spc="-41">
                <a:solidFill>
                  <a:srgbClr val="494949"/>
                </a:solidFill>
                <a:latin typeface="Gothic A1 Bold"/>
                <a:ea typeface="Gothic A1 Bold"/>
              </a:rPr>
              <a:t> Future plans include expanding it to an application that can provide history on mobile,</a:t>
            </a:r>
          </a:p>
          <a:p>
            <a:pPr algn="just">
              <a:lnSpc>
                <a:spcPts val="4479"/>
              </a:lnSpc>
            </a:pPr>
            <a:r>
              <a:rPr lang="en-US" altLang="ko-KR" sz="1200" spc="-41">
                <a:solidFill>
                  <a:srgbClr val="494949"/>
                </a:solidFill>
                <a:latin typeface="Gothic A1 Bold"/>
                <a:ea typeface="Gothic A1 Bold"/>
              </a:rPr>
              <a:t> and adding it to enable various tests using various sensors other than arrhythmia.</a:t>
            </a:r>
          </a:p>
          <a:p>
            <a:pPr algn="just">
              <a:lnSpc>
                <a:spcPts val="4479"/>
              </a:lnSpc>
            </a:pPr>
            <a:endParaRPr lang="en-US" altLang="ko-KR" sz="1200" spc="-41" dirty="0">
              <a:solidFill>
                <a:srgbClr val="494949"/>
              </a:solidFill>
              <a:latin typeface="Gothic A1 Bold"/>
              <a:ea typeface="Gothic A1 Bold"/>
            </a:endParaRPr>
          </a:p>
          <a:p>
            <a:pPr algn="just">
              <a:lnSpc>
                <a:spcPts val="4479"/>
              </a:lnSpc>
            </a:pPr>
            <a:endParaRPr lang="en-US" altLang="ko-KR" sz="1200" spc="-41" dirty="0">
              <a:solidFill>
                <a:srgbClr val="494949"/>
              </a:solidFill>
              <a:latin typeface="Gothic A1 Bold"/>
              <a:ea typeface="Gothic A1 Bold"/>
            </a:endParaRPr>
          </a:p>
          <a:p>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23</a:t>
            </a:fld>
            <a:endParaRPr lang="ko-KR" altLang="en-US"/>
          </a:p>
        </p:txBody>
      </p:sp>
    </p:spTree>
    <p:extLst>
      <p:ext uri="{BB962C8B-B14F-4D97-AF65-F5344CB8AC3E}">
        <p14:creationId xmlns:p14="http://schemas.microsoft.com/office/powerpoint/2010/main" val="1550361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이상으로 발표를 마치겠습니다</a:t>
            </a:r>
            <a:r>
              <a:rPr kumimoji="1" lang="en-US" altLang="ko-KR" dirty="0"/>
              <a:t>.</a:t>
            </a:r>
          </a:p>
          <a:p>
            <a:r>
              <a:rPr kumimoji="1" lang="ko-KR" altLang="en-US"/>
              <a:t>감사합니다</a:t>
            </a:r>
            <a:r>
              <a:rPr kumimoji="1" lang="en-US" altLang="ko-KR"/>
              <a:t>.</a:t>
            </a:r>
          </a:p>
          <a:p>
            <a:endParaRPr kumimoji="1" lang="en-US" altLang="ko-KR"/>
          </a:p>
          <a:p>
            <a:r>
              <a:rPr kumimoji="1" lang="en-US" altLang="ko-KR"/>
              <a:t>That's all for the presentation. Thank you.</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24</a:t>
            </a:fld>
            <a:endParaRPr lang="ko-KR" altLang="en-US"/>
          </a:p>
        </p:txBody>
      </p:sp>
    </p:spTree>
    <p:extLst>
      <p:ext uri="{BB962C8B-B14F-4D97-AF65-F5344CB8AC3E}">
        <p14:creationId xmlns:p14="http://schemas.microsoft.com/office/powerpoint/2010/main" val="816798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일단 중간에 있는게 저이고</a:t>
            </a:r>
            <a:r>
              <a:rPr kumimoji="1" lang="en-US" altLang="ko-KR" dirty="0"/>
              <a:t>,</a:t>
            </a:r>
            <a:r>
              <a:rPr kumimoji="1" lang="ko-KR" altLang="en-US" dirty="0"/>
              <a:t> 왼쪽에 있는게 박준현 팀원</a:t>
            </a:r>
            <a:r>
              <a:rPr kumimoji="1" lang="en-US" altLang="ko-KR" dirty="0"/>
              <a:t>,</a:t>
            </a:r>
            <a:r>
              <a:rPr kumimoji="1" lang="ko-KR" altLang="en-US" dirty="0"/>
              <a:t> 오른쪽이 우재진 </a:t>
            </a:r>
            <a:r>
              <a:rPr kumimoji="1" lang="ko-KR" altLang="en-US" dirty="0" err="1"/>
              <a:t>팀웝니다</a:t>
            </a:r>
            <a:r>
              <a:rPr kumimoji="1" lang="en-US" altLang="ko-KR" dirty="0"/>
              <a:t>.</a:t>
            </a:r>
            <a:r>
              <a:rPr kumimoji="1" lang="ko-KR" altLang="en-US" dirty="0"/>
              <a:t> </a:t>
            </a:r>
            <a:r>
              <a:rPr kumimoji="1" lang="ko-KR" altLang="en-US" dirty="0" err="1"/>
              <a:t>하드웨어쪽은</a:t>
            </a:r>
            <a:r>
              <a:rPr kumimoji="1" lang="ko-KR" altLang="en-US" dirty="0"/>
              <a:t> 팀원들이 담당하고</a:t>
            </a:r>
            <a:r>
              <a:rPr kumimoji="1" lang="en-US" altLang="ko-KR"/>
              <a:t>,</a:t>
            </a:r>
            <a:r>
              <a:rPr kumimoji="1" lang="ko-KR" altLang="en-US"/>
              <a:t> 소프트웨어쪽은 </a:t>
            </a:r>
            <a:r>
              <a:rPr kumimoji="1" lang="ko-KR" altLang="en-US" dirty="0"/>
              <a:t>제가 </a:t>
            </a:r>
            <a:r>
              <a:rPr kumimoji="1" lang="ko-KR" altLang="en-US"/>
              <a:t>당당했습니다</a:t>
            </a:r>
            <a:r>
              <a:rPr kumimoji="1" lang="en-US" altLang="ko-KR"/>
              <a:t>.</a:t>
            </a:r>
          </a:p>
          <a:p>
            <a:endParaRPr kumimoji="1" lang="en-US" altLang="ko-KR"/>
          </a:p>
          <a:p>
            <a:endParaRPr kumimoji="1" lang="en-US" altLang="ko-KR"/>
          </a:p>
          <a:p>
            <a:endParaRPr kumimoji="1" lang="en-US" altLang="ko-KR"/>
          </a:p>
          <a:p>
            <a:r>
              <a:rPr kumimoji="1" lang="en-US" altLang="ko-KR"/>
              <a:t>First of all, the person in the middle is me,</a:t>
            </a:r>
          </a:p>
          <a:p>
            <a:r>
              <a:rPr kumimoji="1" lang="en-US" altLang="ko-KR"/>
              <a:t> Park Jun-hyun, on the left,</a:t>
            </a:r>
          </a:p>
          <a:p>
            <a:r>
              <a:rPr kumimoji="1" lang="en-US" altLang="ko-KR"/>
              <a:t> and Woo Jae-jin on the right.</a:t>
            </a:r>
          </a:p>
          <a:p>
            <a:r>
              <a:rPr kumimoji="1" lang="en-US" altLang="ko-KR"/>
              <a:t> The hardware part is handled by the team members, </a:t>
            </a:r>
          </a:p>
          <a:p>
            <a:r>
              <a:rPr kumimoji="1" lang="en-US" altLang="ko-KR"/>
              <a:t>and I was the software part.</a:t>
            </a:r>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3</a:t>
            </a:fld>
            <a:endParaRPr lang="ko-KR" altLang="en-US"/>
          </a:p>
        </p:txBody>
      </p:sp>
    </p:spTree>
    <p:extLst>
      <p:ext uri="{BB962C8B-B14F-4D97-AF65-F5344CB8AC3E}">
        <p14:creationId xmlns:p14="http://schemas.microsoft.com/office/powerpoint/2010/main" val="158528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D1D5DB"/>
                </a:solidFill>
                <a:effectLst/>
                <a:latin typeface="Söhne"/>
              </a:rPr>
              <a:t>연구배경 먼저 설명하겠습니다</a:t>
            </a:r>
            <a:r>
              <a:rPr lang="en-US" altLang="ko-KR" b="0" i="0" dirty="0">
                <a:solidFill>
                  <a:srgbClr val="D1D5DB"/>
                </a:solidFill>
                <a:effectLst/>
                <a:latin typeface="Söhne"/>
              </a:rPr>
              <a:t>.</a:t>
            </a:r>
          </a:p>
          <a:p>
            <a:r>
              <a:rPr lang="ko-KR" altLang="en-US" b="0" i="0" dirty="0">
                <a:solidFill>
                  <a:srgbClr val="D1D5DB"/>
                </a:solidFill>
                <a:effectLst/>
                <a:latin typeface="Söhne"/>
              </a:rPr>
              <a:t> 한동안 코로나</a:t>
            </a:r>
            <a:r>
              <a:rPr lang="en-US" altLang="ko-KR" b="0" i="0" dirty="0">
                <a:solidFill>
                  <a:srgbClr val="D1D5DB"/>
                </a:solidFill>
                <a:effectLst/>
                <a:latin typeface="Söhne"/>
              </a:rPr>
              <a:t>19 </a:t>
            </a:r>
            <a:r>
              <a:rPr lang="ko-KR" altLang="en-US" b="0" i="0" dirty="0">
                <a:solidFill>
                  <a:srgbClr val="D1D5DB"/>
                </a:solidFill>
                <a:effectLst/>
                <a:latin typeface="Söhne"/>
              </a:rPr>
              <a:t>대유행의 여파로 </a:t>
            </a:r>
            <a:r>
              <a:rPr lang="en-US" altLang="ko-KR" b="0" i="0" dirty="0">
                <a:solidFill>
                  <a:srgbClr val="D1D5DB"/>
                </a:solidFill>
                <a:effectLst/>
                <a:latin typeface="Söhne"/>
              </a:rPr>
              <a:t>20</a:t>
            </a:r>
            <a:r>
              <a:rPr lang="ko-KR" altLang="en-US" b="0" i="0" dirty="0">
                <a:solidFill>
                  <a:srgbClr val="D1D5DB"/>
                </a:solidFill>
                <a:effectLst/>
                <a:latin typeface="Söhne"/>
              </a:rPr>
              <a:t>대와 </a:t>
            </a:r>
            <a:r>
              <a:rPr lang="en-US" altLang="ko-KR" b="0" i="0" dirty="0">
                <a:solidFill>
                  <a:srgbClr val="D1D5DB"/>
                </a:solidFill>
                <a:effectLst/>
                <a:latin typeface="Söhne"/>
              </a:rPr>
              <a:t>30</a:t>
            </a:r>
            <a:r>
              <a:rPr lang="ko-KR" altLang="en-US" b="0" i="0" dirty="0">
                <a:solidFill>
                  <a:srgbClr val="D1D5DB"/>
                </a:solidFill>
                <a:effectLst/>
                <a:latin typeface="Söhne"/>
              </a:rPr>
              <a:t>대 심장병 환자 수가 악화된 생활습관과 피로로 증가하면서</a:t>
            </a:r>
            <a:r>
              <a:rPr lang="en-US" altLang="ko-KR" b="0" i="0" dirty="0">
                <a:solidFill>
                  <a:srgbClr val="D1D5DB"/>
                </a:solidFill>
                <a:effectLst/>
                <a:latin typeface="Söhne"/>
              </a:rPr>
              <a:t> </a:t>
            </a:r>
            <a:r>
              <a:rPr lang="ko-KR" altLang="en-US" b="0" i="0" dirty="0">
                <a:solidFill>
                  <a:srgbClr val="D1D5DB"/>
                </a:solidFill>
                <a:effectLst/>
                <a:latin typeface="Söhne"/>
              </a:rPr>
              <a:t>전체적인 심장병 발병률과 사망률이 증가했습니다</a:t>
            </a:r>
            <a:r>
              <a:rPr lang="en-US" altLang="ko-KR" b="0" i="0" dirty="0">
                <a:solidFill>
                  <a:srgbClr val="D1D5DB"/>
                </a:solidFill>
                <a:effectLst/>
                <a:latin typeface="Söhne"/>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D1D5DB"/>
                </a:solidFill>
                <a:effectLst/>
                <a:latin typeface="Söhne"/>
              </a:rPr>
              <a:t> 그로 인해 </a:t>
            </a:r>
            <a:r>
              <a:rPr lang="ko-KR" altLang="ko-KR" dirty="0"/>
              <a:t>협심증, 심근경색, 부정맥, 심혈관질환 등 심장질환의 사망률이 </a:t>
            </a:r>
            <a:r>
              <a:rPr lang="ko-KR" altLang="ko-KR" dirty="0" err="1"/>
              <a:t>높</a:t>
            </a:r>
            <a:r>
              <a:rPr lang="ko-KR" altLang="en-US" dirty="0" err="1"/>
              <a:t>아졋고</a:t>
            </a:r>
            <a:r>
              <a:rPr lang="en-US" altLang="ko-KR" dirty="0"/>
              <a:t>,</a:t>
            </a:r>
            <a:r>
              <a:rPr lang="ko-KR" altLang="en-US" dirty="0"/>
              <a:t> 그에 따라 </a:t>
            </a:r>
            <a:r>
              <a:rPr lang="ko-KR" altLang="ko-KR" dirty="0" err="1"/>
              <a:t>치명률에</a:t>
            </a:r>
            <a:r>
              <a:rPr lang="ko-KR" altLang="ko-KR" dirty="0"/>
              <a:t> 비해 조기발견이 어렵다</a:t>
            </a:r>
            <a:r>
              <a:rPr lang="ko-KR" altLang="en-US" dirty="0"/>
              <a:t>는 결과 나왔습니다</a:t>
            </a:r>
            <a:r>
              <a:rPr lang="en-US" altLang="ko-KR" dirty="0"/>
              <a:t>.</a:t>
            </a:r>
            <a:endParaRPr kumimoji="1" lang="ko-KR" altLang="en-US" dirty="0"/>
          </a:p>
          <a:p>
            <a:endParaRPr kumimoji="1" lang="en-US" altLang="ko-KR"/>
          </a:p>
          <a:p>
            <a:r>
              <a:rPr kumimoji="1" lang="en-US" altLang="ko-KR"/>
              <a:t>I would like to first explain the background of the study. </a:t>
            </a:r>
          </a:p>
          <a:p>
            <a:r>
              <a:rPr kumimoji="1" lang="en-US" altLang="ko-KR"/>
              <a:t>For a while, in the aftermath of the COVID-19 pandemic, </a:t>
            </a:r>
          </a:p>
          <a:p>
            <a:r>
              <a:rPr kumimoji="1" lang="en-US" altLang="ko-KR"/>
              <a:t>the number of heart disease patients in their 20s and 30s increased due to deterioration of lifestyle and</a:t>
            </a:r>
          </a:p>
          <a:p>
            <a:r>
              <a:rPr kumimoji="1" lang="en-US" altLang="ko-KR"/>
              <a:t> fatigue, and the overall incidence and mortality of heart disease increased. </a:t>
            </a:r>
          </a:p>
          <a:p>
            <a:r>
              <a:rPr kumimoji="1" lang="en-US" altLang="ko-KR"/>
              <a:t>As a result, heart diseases such as angina, myocardial infarction</a:t>
            </a:r>
          </a:p>
          <a:p>
            <a:r>
              <a:rPr kumimoji="1" lang="en-US" altLang="ko-KR"/>
              <a:t>, arrhythmia,</a:t>
            </a:r>
          </a:p>
          <a:p>
            <a:r>
              <a:rPr kumimoji="1" lang="en-US" altLang="ko-KR"/>
              <a:t> and cardiovascular disease increased, making it difficult to detect early compared to the mortality rate.</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4</a:t>
            </a:fld>
            <a:endParaRPr lang="ko-KR" altLang="en-US"/>
          </a:p>
        </p:txBody>
      </p:sp>
    </p:spTree>
    <p:extLst>
      <p:ext uri="{BB962C8B-B14F-4D97-AF65-F5344CB8AC3E}">
        <p14:creationId xmlns:p14="http://schemas.microsoft.com/office/powerpoint/2010/main" val="181858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D1D5DB"/>
                </a:solidFill>
                <a:effectLst/>
                <a:latin typeface="Söhne"/>
              </a:rPr>
              <a:t>그럼 그걸 어떻게 검사할 수 있는게 바로 부정맥입니다</a:t>
            </a:r>
            <a:r>
              <a:rPr lang="en-US" altLang="ko-KR" b="0" i="0" dirty="0">
                <a:solidFill>
                  <a:srgbClr val="D1D5DB"/>
                </a:solidFill>
                <a:effectLst/>
                <a:latin typeface="Söhne"/>
              </a:rPr>
              <a:t>.</a:t>
            </a:r>
            <a:r>
              <a:rPr lang="ko-KR" altLang="en-US" b="0" i="0" dirty="0">
                <a:solidFill>
                  <a:srgbClr val="D1D5DB"/>
                </a:solidFill>
                <a:effectLst/>
                <a:latin typeface="Söhne"/>
              </a:rPr>
              <a:t> 부정맥이란</a:t>
            </a:r>
            <a:endParaRPr lang="en-US" altLang="ko-KR" b="0" i="0" dirty="0">
              <a:solidFill>
                <a:srgbClr val="D1D5DB"/>
              </a:solidFill>
              <a:effectLst/>
              <a:latin typeface="Söhne"/>
            </a:endParaRPr>
          </a:p>
          <a:p>
            <a:r>
              <a:rPr kumimoji="1" lang="ko-KR" altLang="en-US" dirty="0"/>
              <a:t>비정상적인 심장의 리듬으로 심장박동이 불규칙적으로 빠르거나</a:t>
            </a:r>
            <a:r>
              <a:rPr kumimoji="1" lang="en-US" altLang="ko-KR" dirty="0"/>
              <a:t>, </a:t>
            </a:r>
            <a:r>
              <a:rPr kumimoji="1" lang="ko-KR" altLang="en-US" dirty="0"/>
              <a:t>느린 증상을 말합니다</a:t>
            </a:r>
            <a:r>
              <a:rPr kumimoji="1" lang="en-US" altLang="ko-KR" dirty="0"/>
              <a:t>.</a:t>
            </a:r>
          </a:p>
          <a:p>
            <a:r>
              <a:rPr kumimoji="1" lang="ko-KR" altLang="en-US" dirty="0"/>
              <a:t>분당 심박수가 </a:t>
            </a:r>
            <a:r>
              <a:rPr kumimoji="1" lang="en-US" altLang="ko-KR" dirty="0"/>
              <a:t>60</a:t>
            </a:r>
            <a:r>
              <a:rPr kumimoji="1" lang="ko-KR" altLang="en-US" dirty="0"/>
              <a:t>회 미만이면 </a:t>
            </a:r>
            <a:r>
              <a:rPr kumimoji="1" lang="ko-KR" altLang="en-US" dirty="0" err="1"/>
              <a:t>서맥</a:t>
            </a:r>
            <a:r>
              <a:rPr kumimoji="1" lang="en-US" altLang="ko-KR" dirty="0"/>
              <a:t>,</a:t>
            </a:r>
            <a:r>
              <a:rPr kumimoji="1" lang="ko-KR" altLang="en-US" dirty="0"/>
              <a:t> </a:t>
            </a:r>
            <a:r>
              <a:rPr kumimoji="1" lang="en-US" altLang="ko-KR" dirty="0"/>
              <a:t>100</a:t>
            </a:r>
            <a:r>
              <a:rPr kumimoji="1" lang="ko-KR" altLang="en-US" dirty="0"/>
              <a:t>회이상이면 </a:t>
            </a:r>
            <a:r>
              <a:rPr kumimoji="1" lang="ko-KR" altLang="en-US" dirty="0" err="1"/>
              <a:t>빈맥</a:t>
            </a:r>
            <a:r>
              <a:rPr kumimoji="1" lang="en-US" altLang="ko-KR" dirty="0"/>
              <a:t>,</a:t>
            </a:r>
            <a:r>
              <a:rPr kumimoji="1" lang="ko-KR" altLang="en-US" dirty="0"/>
              <a:t> 그 외 </a:t>
            </a:r>
            <a:r>
              <a:rPr kumimoji="1" lang="en-US" altLang="ko-KR" dirty="0"/>
              <a:t>60</a:t>
            </a:r>
            <a:r>
              <a:rPr kumimoji="1" lang="ko-KR" altLang="en-US" dirty="0"/>
              <a:t>에서 </a:t>
            </a:r>
            <a:r>
              <a:rPr kumimoji="1" lang="en-US" altLang="ko-KR" dirty="0"/>
              <a:t>100</a:t>
            </a:r>
            <a:r>
              <a:rPr kumimoji="1" lang="ko-KR" altLang="en-US" dirty="0"/>
              <a:t>회 사이면 정상이라고 볼 수 있습니다</a:t>
            </a:r>
            <a:r>
              <a:rPr kumimoji="1" lang="en-US" altLang="ko-KR" dirty="0"/>
              <a:t>.</a:t>
            </a:r>
          </a:p>
          <a:p>
            <a:r>
              <a:rPr kumimoji="1" lang="ko-KR" altLang="en-US" dirty="0"/>
              <a:t> 하지만 </a:t>
            </a:r>
            <a:r>
              <a:rPr kumimoji="1" lang="ko-KR" altLang="en-US" dirty="0" err="1"/>
              <a:t>제각각에서</a:t>
            </a:r>
            <a:r>
              <a:rPr kumimoji="1" lang="ko-KR" altLang="en-US" dirty="0"/>
              <a:t> 다양한 증상을 확인할 수 있었습니다</a:t>
            </a:r>
            <a:r>
              <a:rPr kumimoji="1" lang="en-US" altLang="ko-KR" dirty="0"/>
              <a:t>.</a:t>
            </a:r>
          </a:p>
          <a:p>
            <a:r>
              <a:rPr kumimoji="1" lang="ko-KR" altLang="en-US" dirty="0" err="1"/>
              <a:t>서맥이면</a:t>
            </a:r>
            <a:r>
              <a:rPr kumimoji="1" lang="ko-KR" altLang="en-US" dirty="0"/>
              <a:t> </a:t>
            </a:r>
            <a:r>
              <a:rPr kumimoji="1" lang="ko-KR" altLang="en-US" dirty="0" err="1"/>
              <a:t>프로감</a:t>
            </a:r>
            <a:r>
              <a:rPr kumimoji="1" lang="en-US" altLang="ko-KR" dirty="0"/>
              <a:t>,</a:t>
            </a:r>
            <a:r>
              <a:rPr kumimoji="1" lang="ko-KR" altLang="en-US" dirty="0"/>
              <a:t>호흡곤란</a:t>
            </a:r>
            <a:r>
              <a:rPr kumimoji="1" lang="en-US" altLang="ko-KR" dirty="0"/>
              <a:t>,</a:t>
            </a:r>
            <a:r>
              <a:rPr kumimoji="1" lang="ko-KR" altLang="en-US" dirty="0"/>
              <a:t> 실신을 하거나</a:t>
            </a:r>
            <a:endParaRPr kumimoji="1" lang="en-US" altLang="ko-KR" dirty="0"/>
          </a:p>
          <a:p>
            <a:r>
              <a:rPr kumimoji="1" lang="ko-KR" altLang="en-US" dirty="0" err="1"/>
              <a:t>빈맥이면</a:t>
            </a:r>
            <a:r>
              <a:rPr kumimoji="1" lang="ko-KR" altLang="en-US" dirty="0"/>
              <a:t> 흉통이나 가슴 두근거림이 발생하기도 합니다</a:t>
            </a:r>
            <a:r>
              <a:rPr kumimoji="1" lang="en-US" altLang="ko-KR" dirty="0"/>
              <a:t>.</a:t>
            </a:r>
          </a:p>
          <a:p>
            <a:r>
              <a:rPr kumimoji="1" lang="ko-KR" altLang="en-US" dirty="0"/>
              <a:t>정상이라고 해서 또 </a:t>
            </a:r>
            <a:r>
              <a:rPr kumimoji="1" lang="ko-KR" altLang="en-US" dirty="0" err="1"/>
              <a:t>괜찮은건</a:t>
            </a:r>
            <a:r>
              <a:rPr kumimoji="1" lang="ko-KR" altLang="en-US" dirty="0"/>
              <a:t> 아닙니다</a:t>
            </a:r>
            <a:r>
              <a:rPr kumimoji="1" lang="en-US" altLang="ko-KR" dirty="0"/>
              <a:t>.</a:t>
            </a:r>
            <a:r>
              <a:rPr kumimoji="1" lang="ko-KR" altLang="en-US" dirty="0"/>
              <a:t> 정상일 경우에도 어지러움</a:t>
            </a:r>
            <a:r>
              <a:rPr kumimoji="1" lang="en-US" altLang="ko-KR" dirty="0"/>
              <a:t>,</a:t>
            </a:r>
            <a:r>
              <a:rPr kumimoji="1" lang="ko-KR" altLang="en-US" dirty="0"/>
              <a:t> 실신 같은 증상이 발생하기도 </a:t>
            </a:r>
            <a:r>
              <a:rPr kumimoji="1" lang="ko-KR" altLang="en-US"/>
              <a:t>한다고 합니다</a:t>
            </a:r>
            <a:endParaRPr kumimoji="1" lang="en-US" altLang="ko-KR"/>
          </a:p>
          <a:p>
            <a:endParaRPr kumimoji="1" lang="en-US" altLang="ko-KR"/>
          </a:p>
          <a:p>
            <a:r>
              <a:rPr kumimoji="1" lang="en-US" altLang="ko-KR"/>
              <a:t>. Arrhythmia is an abnormal rhythm of the heart that causes the heart to beat irregularly or slow down.</a:t>
            </a:r>
          </a:p>
          <a:p>
            <a:r>
              <a:rPr kumimoji="1" lang="en-US" altLang="ko-KR"/>
              <a:t> If your heart rate is less than 60 beats per minute, you have bradycardia. </a:t>
            </a:r>
          </a:p>
          <a:p>
            <a:r>
              <a:rPr kumimoji="1" lang="en-US" altLang="ko-KR"/>
              <a:t>Anything above 100 is tachycardia. Anything between 60 and 100 is normal.</a:t>
            </a:r>
          </a:p>
          <a:p>
            <a:r>
              <a:rPr kumimoji="1" lang="en-US" altLang="ko-KR"/>
              <a:t> However, various symptoms were seen in each person. Bradycardia causes fatigue,</a:t>
            </a:r>
          </a:p>
          <a:p>
            <a:r>
              <a:rPr kumimoji="1" lang="en-US" altLang="ko-KR"/>
              <a:t> shortness of breath, and fainting. Tachycardia can cause chest pain and</a:t>
            </a:r>
          </a:p>
          <a:p>
            <a:r>
              <a:rPr kumimoji="1" lang="en-US" altLang="ko-KR"/>
              <a:t> palpitations. Ordinary doesn't mean it's okay. </a:t>
            </a:r>
          </a:p>
          <a:p>
            <a:r>
              <a:rPr kumimoji="1" lang="en-US" altLang="ko-KR"/>
              <a:t>Even under normal circumstances, symptoms such as dizziness and fainting may occur.</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5</a:t>
            </a:fld>
            <a:endParaRPr lang="ko-KR" altLang="en-US"/>
          </a:p>
        </p:txBody>
      </p:sp>
    </p:spTree>
    <p:extLst>
      <p:ext uri="{BB962C8B-B14F-4D97-AF65-F5344CB8AC3E}">
        <p14:creationId xmlns:p14="http://schemas.microsoft.com/office/powerpoint/2010/main" val="19422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그래서 저희는 </a:t>
            </a:r>
            <a:r>
              <a:rPr lang="ko-KR" altLang="en-US" dirty="0" err="1"/>
              <a:t>심박센서를</a:t>
            </a:r>
            <a:r>
              <a:rPr lang="ko-KR" altLang="en-US" dirty="0"/>
              <a:t> 활용해서 부정맥을 측정하고 그거에 따라 사용자에게 건강정보를 제공하려고 합니다</a:t>
            </a:r>
            <a:r>
              <a:rPr lang="en-US" altLang="ko-KR" dirty="0"/>
              <a:t>.</a:t>
            </a:r>
          </a:p>
          <a:p>
            <a:r>
              <a:rPr kumimoji="1" lang="ko-KR" altLang="en-US" dirty="0"/>
              <a:t>지금 저희가 사용한 센서는 </a:t>
            </a:r>
            <a:r>
              <a:rPr kumimoji="1" lang="en-US" altLang="ko-KR" dirty="0"/>
              <a:t>AD8232</a:t>
            </a:r>
            <a:r>
              <a:rPr kumimoji="1" lang="ko-KR" altLang="en-US" dirty="0"/>
              <a:t>라는 </a:t>
            </a:r>
            <a:r>
              <a:rPr kumimoji="1" lang="ko-KR" altLang="en-US" dirty="0" err="1"/>
              <a:t>심박센서입니다</a:t>
            </a:r>
            <a:r>
              <a:rPr kumimoji="1" lang="en-US" altLang="ko-KR" dirty="0"/>
              <a:t>.</a:t>
            </a:r>
          </a:p>
          <a:p>
            <a:r>
              <a:rPr lang="ko-KR" altLang="ko-KR" dirty="0"/>
              <a:t>AD8232는 ECG 또는 기타 생체전기 측정 애플리케이션을 위한 신호 조절 블록으로, 연산 증폭기(OPAMP)</a:t>
            </a:r>
            <a:r>
              <a:rPr lang="ko-KR" altLang="ko-KR" dirty="0" err="1"/>
              <a:t>처럼</a:t>
            </a:r>
            <a:r>
              <a:rPr lang="ko-KR" altLang="ko-KR" dirty="0"/>
              <a:t> 작동하고 </a:t>
            </a:r>
            <a:r>
              <a:rPr lang="ko-KR" altLang="ko-KR" dirty="0" err="1"/>
              <a:t>PR과</a:t>
            </a:r>
            <a:r>
              <a:rPr lang="ko-KR" altLang="ko-KR" dirty="0"/>
              <a:t> QR 간격 사이의 깨끗한 신호를 쉽게 획득</a:t>
            </a:r>
            <a:r>
              <a:rPr lang="ko-KR" altLang="en-US" dirty="0"/>
              <a:t>할 수 있다는 장점이 </a:t>
            </a:r>
            <a:r>
              <a:rPr lang="ko-KR" altLang="en-US"/>
              <a:t>있습니다</a:t>
            </a:r>
            <a:r>
              <a:rPr lang="en-US" altLang="ko-KR"/>
              <a:t>.</a:t>
            </a:r>
          </a:p>
          <a:p>
            <a:endParaRPr kumimoji="1" lang="en-US" altLang="ko-KR"/>
          </a:p>
          <a:p>
            <a:r>
              <a:rPr kumimoji="1" lang="en-US" altLang="ko-KR"/>
              <a:t>So, we want to use a heart rate sensor to measure arrhythmia and</a:t>
            </a:r>
          </a:p>
          <a:p>
            <a:r>
              <a:rPr kumimoji="1" lang="en-US" altLang="ko-KR"/>
              <a:t> provide users with corresponding health information.</a:t>
            </a:r>
          </a:p>
          <a:p>
            <a:r>
              <a:rPr kumimoji="1" lang="en-US" altLang="ko-KR"/>
              <a:t> The sensor we are currently using is a heart rate sensor called AD8232. </a:t>
            </a:r>
          </a:p>
          <a:p>
            <a:r>
              <a:rPr kumimoji="1" lang="en-US" altLang="ko-KR"/>
              <a:t>The AD8232 is a signal control block for ECG and other bioelectric measurement applications that</a:t>
            </a:r>
          </a:p>
          <a:p>
            <a:r>
              <a:rPr kumimoji="1" lang="en-US" altLang="ko-KR"/>
              <a:t> operates like an operational amplifier (OPAMP) and</a:t>
            </a:r>
          </a:p>
          <a:p>
            <a:r>
              <a:rPr kumimoji="1" lang="en-US" altLang="ko-KR"/>
              <a:t> has the advantage of easily obtaining a clean signal between PR and QR intervals.</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6</a:t>
            </a:fld>
            <a:endParaRPr lang="ko-KR" altLang="en-US"/>
          </a:p>
        </p:txBody>
      </p:sp>
    </p:spTree>
    <p:extLst>
      <p:ext uri="{BB962C8B-B14F-4D97-AF65-F5344CB8AC3E}">
        <p14:creationId xmlns:p14="http://schemas.microsoft.com/office/powerpoint/2010/main" val="375517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개발 환경입니다</a:t>
            </a:r>
            <a:r>
              <a:rPr kumimoji="1" lang="en-US" altLang="ko-KR" dirty="0"/>
              <a:t>.</a:t>
            </a:r>
          </a:p>
          <a:p>
            <a:r>
              <a:rPr kumimoji="1" lang="en-US" altLang="ko-KR" dirty="0"/>
              <a:t>IDE</a:t>
            </a:r>
            <a:r>
              <a:rPr kumimoji="1" lang="ko-KR" altLang="en-US" dirty="0"/>
              <a:t>는 간단하게 </a:t>
            </a:r>
            <a:r>
              <a:rPr kumimoji="1" lang="ko-KR" altLang="en-US" dirty="0" err="1"/>
              <a:t>아두이노와</a:t>
            </a:r>
            <a:r>
              <a:rPr kumimoji="1" lang="ko-KR" altLang="en-US" dirty="0"/>
              <a:t> </a:t>
            </a:r>
            <a:r>
              <a:rPr kumimoji="1" lang="en-US" altLang="ko-KR" dirty="0" err="1"/>
              <a:t>vscode</a:t>
            </a:r>
            <a:r>
              <a:rPr kumimoji="1" lang="ko-KR" altLang="en-US" dirty="0" err="1"/>
              <a:t>를</a:t>
            </a:r>
            <a:r>
              <a:rPr kumimoji="1" lang="ko-KR" altLang="en-US" dirty="0"/>
              <a:t> 썼고</a:t>
            </a:r>
            <a:r>
              <a:rPr kumimoji="1" lang="en-US" altLang="ko-KR" dirty="0"/>
              <a:t>,</a:t>
            </a:r>
            <a:r>
              <a:rPr kumimoji="1" lang="ko-KR" altLang="en-US" dirty="0"/>
              <a:t> 프로그래밍 언어는 </a:t>
            </a:r>
            <a:r>
              <a:rPr kumimoji="1" lang="ko-KR" altLang="en-US" dirty="0" err="1"/>
              <a:t>파이썬과</a:t>
            </a:r>
            <a:r>
              <a:rPr kumimoji="1" lang="ko-KR" altLang="en-US" dirty="0"/>
              <a:t> </a:t>
            </a:r>
            <a:r>
              <a:rPr kumimoji="1" lang="en-US" altLang="ko-KR" dirty="0" err="1"/>
              <a:t>mysql</a:t>
            </a:r>
            <a:r>
              <a:rPr kumimoji="1" lang="ko-KR" altLang="en-US" dirty="0"/>
              <a:t>을 썼습니다</a:t>
            </a:r>
            <a:r>
              <a:rPr kumimoji="1" lang="en-US" altLang="ko-KR" dirty="0"/>
              <a:t>.</a:t>
            </a:r>
          </a:p>
          <a:p>
            <a:r>
              <a:rPr kumimoji="1" lang="ko-KR" altLang="en-US" dirty="0"/>
              <a:t>하드웨어는 </a:t>
            </a:r>
            <a:r>
              <a:rPr kumimoji="1" lang="ko-KR" altLang="en-US" dirty="0" err="1"/>
              <a:t>아두이노</a:t>
            </a:r>
            <a:r>
              <a:rPr kumimoji="1" lang="ko-KR" altLang="en-US" dirty="0"/>
              <a:t> </a:t>
            </a:r>
            <a:r>
              <a:rPr kumimoji="1" lang="ko-KR" altLang="en-US" dirty="0" err="1"/>
              <a:t>알포와</a:t>
            </a:r>
            <a:r>
              <a:rPr kumimoji="1" lang="ko-KR" altLang="en-US" dirty="0"/>
              <a:t> </a:t>
            </a:r>
            <a:r>
              <a:rPr kumimoji="1" lang="ko-KR" altLang="en-US" dirty="0" err="1"/>
              <a:t>라즈베리파이를</a:t>
            </a:r>
            <a:r>
              <a:rPr kumimoji="1" lang="ko-KR" altLang="en-US" dirty="0"/>
              <a:t> 썼고</a:t>
            </a:r>
            <a:r>
              <a:rPr kumimoji="1" lang="en-US" altLang="ko-KR" dirty="0"/>
              <a:t>,</a:t>
            </a:r>
            <a:r>
              <a:rPr kumimoji="1" lang="ko-KR" altLang="en-US" dirty="0"/>
              <a:t> 센서는 </a:t>
            </a:r>
            <a:r>
              <a:rPr kumimoji="1" lang="en-US" altLang="ko-KR" dirty="0"/>
              <a:t>ad8232</a:t>
            </a:r>
            <a:r>
              <a:rPr kumimoji="1" lang="ko-KR" altLang="en-US" dirty="0"/>
              <a:t>센서</a:t>
            </a:r>
            <a:r>
              <a:rPr kumimoji="1" lang="en-US" altLang="ko-KR" dirty="0"/>
              <a:t>.</a:t>
            </a:r>
            <a:r>
              <a:rPr kumimoji="1" lang="en-US" altLang="ko-KR" dirty="0" err="1"/>
              <a:t>os</a:t>
            </a:r>
            <a:r>
              <a:rPr kumimoji="1" lang="ko-KR" altLang="en-US" dirty="0"/>
              <a:t>는 </a:t>
            </a:r>
            <a:r>
              <a:rPr kumimoji="1" lang="ko-KR" altLang="en-US" dirty="0" err="1"/>
              <a:t>라즈베리파이에</a:t>
            </a:r>
            <a:r>
              <a:rPr kumimoji="1" lang="ko-KR" altLang="en-US" dirty="0"/>
              <a:t> 맞게 </a:t>
            </a:r>
            <a:r>
              <a:rPr kumimoji="1" lang="ko-KR" altLang="en-US" dirty="0" err="1"/>
              <a:t>라즈비안을</a:t>
            </a:r>
            <a:r>
              <a:rPr kumimoji="1" lang="ko-KR" altLang="en-US" dirty="0"/>
              <a:t> </a:t>
            </a:r>
            <a:r>
              <a:rPr kumimoji="1" lang="ko-KR" altLang="en-US"/>
              <a:t>썼습니다</a:t>
            </a:r>
            <a:r>
              <a:rPr kumimoji="1" lang="en-US" altLang="ko-KR"/>
              <a:t>.</a:t>
            </a:r>
          </a:p>
          <a:p>
            <a:endParaRPr kumimoji="1" lang="en-US" altLang="ko-KR"/>
          </a:p>
          <a:p>
            <a:r>
              <a:rPr kumimoji="1" lang="en-US" altLang="ko-KR"/>
              <a:t>Development Environment IDE simply wrote Arduino and </a:t>
            </a:r>
          </a:p>
          <a:p>
            <a:r>
              <a:rPr kumimoji="1" lang="en-US" altLang="ko-KR"/>
              <a:t>vscode, and used Python and mysql for programming languages.</a:t>
            </a:r>
          </a:p>
          <a:p>
            <a:r>
              <a:rPr kumimoji="1" lang="en-US" altLang="ko-KR"/>
              <a:t> The hardware used Arduino R4 and Raspberry Pi, while the sensors used ad8232 sensors. OS used Raspbian to match Raspberry Pi.</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7</a:t>
            </a:fld>
            <a:endParaRPr lang="ko-KR" altLang="en-US"/>
          </a:p>
        </p:txBody>
      </p:sp>
    </p:spTree>
    <p:extLst>
      <p:ext uri="{BB962C8B-B14F-4D97-AF65-F5344CB8AC3E}">
        <p14:creationId xmlns:p14="http://schemas.microsoft.com/office/powerpoint/2010/main" val="2606326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간단한 시스템 구성도입니다</a:t>
            </a:r>
            <a:r>
              <a:rPr kumimoji="1" lang="en-US" altLang="ko-KR" dirty="0"/>
              <a:t>.</a:t>
            </a:r>
          </a:p>
          <a:p>
            <a:r>
              <a:rPr kumimoji="1" lang="ko-KR" altLang="en-US" dirty="0"/>
              <a:t>사용자가 </a:t>
            </a:r>
            <a:r>
              <a:rPr kumimoji="1" lang="ko-KR" altLang="en-US" dirty="0" err="1"/>
              <a:t>심박센서를</a:t>
            </a:r>
            <a:r>
              <a:rPr kumimoji="1" lang="ko-KR" altLang="en-US" dirty="0"/>
              <a:t> 부착해서 측정하게 되면 </a:t>
            </a:r>
            <a:r>
              <a:rPr kumimoji="1" lang="ko-KR" altLang="en-US" dirty="0" err="1"/>
              <a:t>아두이노에서</a:t>
            </a:r>
            <a:r>
              <a:rPr kumimoji="1" lang="ko-KR" altLang="en-US" dirty="0"/>
              <a:t> </a:t>
            </a:r>
            <a:r>
              <a:rPr kumimoji="1" lang="ko-KR" altLang="en-US" dirty="0" err="1"/>
              <a:t>센서값을</a:t>
            </a:r>
            <a:r>
              <a:rPr kumimoji="1" lang="ko-KR" altLang="en-US" dirty="0"/>
              <a:t> 받게 되고</a:t>
            </a:r>
            <a:r>
              <a:rPr kumimoji="1" lang="en-US" altLang="ko-KR" dirty="0"/>
              <a:t>,</a:t>
            </a:r>
            <a:r>
              <a:rPr kumimoji="1" lang="ko-KR" altLang="en-US" dirty="0"/>
              <a:t> 받은 </a:t>
            </a:r>
            <a:r>
              <a:rPr kumimoji="1" lang="ko-KR" altLang="en-US" dirty="0" err="1"/>
              <a:t>센서값을</a:t>
            </a:r>
            <a:r>
              <a:rPr kumimoji="1" lang="ko-KR" altLang="en-US" dirty="0"/>
              <a:t> 데이터베이스에 저장해서 장고 </a:t>
            </a:r>
            <a:r>
              <a:rPr kumimoji="1" lang="ko-KR" altLang="en-US" dirty="0" err="1"/>
              <a:t>백엔드</a:t>
            </a:r>
            <a:r>
              <a:rPr kumimoji="1" lang="ko-KR" altLang="en-US" dirty="0"/>
              <a:t> 단에서 </a:t>
            </a:r>
            <a:r>
              <a:rPr kumimoji="1" lang="ko-KR" altLang="en-US" dirty="0" err="1"/>
              <a:t>데이터값을</a:t>
            </a:r>
            <a:r>
              <a:rPr kumimoji="1" lang="ko-KR" altLang="en-US" dirty="0"/>
              <a:t> 가져와서 웹으로 출력하는 형태로 </a:t>
            </a:r>
            <a:r>
              <a:rPr kumimoji="1" lang="ko-KR" altLang="en-US"/>
              <a:t>만들었습니다</a:t>
            </a:r>
            <a:r>
              <a:rPr kumimoji="1" lang="en-US" altLang="ko-KR"/>
              <a:t>.</a:t>
            </a:r>
          </a:p>
          <a:p>
            <a:endParaRPr kumimoji="1" lang="en-US" altLang="ko-KR"/>
          </a:p>
          <a:p>
            <a:r>
              <a:rPr kumimoji="1" lang="en-US" altLang="ko-KR"/>
              <a:t>It is a simple system configuration diagram.</a:t>
            </a:r>
          </a:p>
          <a:p>
            <a:r>
              <a:rPr kumimoji="1" lang="en-US" altLang="ko-KR"/>
              <a:t> When a user attaches a heart rate sensor to measure,</a:t>
            </a:r>
          </a:p>
          <a:p>
            <a:r>
              <a:rPr kumimoji="1" lang="en-US" altLang="ko-KR"/>
              <a:t> Arduino receives the sensor value, </a:t>
            </a:r>
          </a:p>
          <a:p>
            <a:r>
              <a:rPr kumimoji="1" lang="en-US" altLang="ko-KR"/>
              <a:t>the received sensor value is stored in the database, and</a:t>
            </a:r>
          </a:p>
          <a:p>
            <a:r>
              <a:rPr kumimoji="1" lang="en-US" altLang="ko-KR"/>
              <a:t> the data value is taken from the back of the closet and output on the web.</a:t>
            </a:r>
            <a:endParaRPr kumimoji="1" lang="en-US" altLang="ko-KR"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8</a:t>
            </a:fld>
            <a:endParaRPr lang="ko-KR" altLang="en-US"/>
          </a:p>
        </p:txBody>
      </p:sp>
    </p:spTree>
    <p:extLst>
      <p:ext uri="{BB962C8B-B14F-4D97-AF65-F5344CB8AC3E}">
        <p14:creationId xmlns:p14="http://schemas.microsoft.com/office/powerpoint/2010/main" val="3162375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다음은 데이터베이스 설계입니다</a:t>
            </a:r>
            <a:r>
              <a:rPr kumimoji="1" lang="en-US" altLang="ko-KR" dirty="0"/>
              <a:t>.</a:t>
            </a:r>
          </a:p>
          <a:p>
            <a:r>
              <a:rPr kumimoji="1" lang="ko-KR" altLang="en-US" dirty="0"/>
              <a:t>사용자들의 정보를 받는 </a:t>
            </a:r>
            <a:r>
              <a:rPr kumimoji="1" lang="en-US" altLang="ko-KR" dirty="0" err="1"/>
              <a:t>ecg_duser</a:t>
            </a:r>
            <a:r>
              <a:rPr kumimoji="1" lang="en-US" altLang="ko-KR" dirty="0"/>
              <a:t> </a:t>
            </a:r>
            <a:r>
              <a:rPr kumimoji="1" lang="ko-KR" altLang="en-US" dirty="0"/>
              <a:t>테이블이 있고</a:t>
            </a:r>
            <a:r>
              <a:rPr kumimoji="1" lang="en-US" altLang="ko-KR" dirty="0"/>
              <a:t>,</a:t>
            </a:r>
          </a:p>
          <a:p>
            <a:r>
              <a:rPr kumimoji="1" lang="ko-KR" altLang="en-US" dirty="0"/>
              <a:t>세션인증을 할 수 있는 장고 세션 테이블</a:t>
            </a:r>
            <a:r>
              <a:rPr kumimoji="1" lang="en-US" altLang="ko-KR" dirty="0"/>
              <a:t>,</a:t>
            </a:r>
          </a:p>
          <a:p>
            <a:r>
              <a:rPr kumimoji="1" lang="ko-KR" altLang="en-US" dirty="0" err="1"/>
              <a:t>심박센서값들을</a:t>
            </a:r>
            <a:r>
              <a:rPr kumimoji="1" lang="ko-KR" altLang="en-US" dirty="0"/>
              <a:t> 받아서 차트에 출력할 수 있게 하는</a:t>
            </a:r>
            <a:endParaRPr kumimoji="1" lang="en-US" altLang="ko-KR" dirty="0"/>
          </a:p>
          <a:p>
            <a:r>
              <a:rPr kumimoji="1" lang="en-US" altLang="ko-KR" dirty="0" err="1"/>
              <a:t>ecg_charta</a:t>
            </a:r>
            <a:r>
              <a:rPr kumimoji="1" lang="en-US" altLang="ko-KR" dirty="0"/>
              <a:t> data</a:t>
            </a:r>
            <a:r>
              <a:rPr kumimoji="1" lang="ko-KR" altLang="en-US" dirty="0"/>
              <a:t>테이블이 있습니다</a:t>
            </a:r>
            <a:r>
              <a:rPr kumimoji="1" lang="en-US" altLang="ko-KR" dirty="0"/>
              <a:t>.</a:t>
            </a:r>
          </a:p>
          <a:p>
            <a:r>
              <a:rPr kumimoji="1" lang="ko-KR" altLang="en-US" dirty="0"/>
              <a:t>그리고 오른쪽에 보시면 </a:t>
            </a:r>
            <a:r>
              <a:rPr kumimoji="1" lang="ko-KR" altLang="en-US" dirty="0" err="1"/>
              <a:t>심박평균값을</a:t>
            </a:r>
            <a:r>
              <a:rPr kumimoji="1" lang="ko-KR" altLang="en-US" dirty="0"/>
              <a:t> 저장하는 </a:t>
            </a:r>
            <a:r>
              <a:rPr kumimoji="1" lang="en-US" altLang="ko-KR" dirty="0" err="1"/>
              <a:t>ecg_avg</a:t>
            </a:r>
            <a:r>
              <a:rPr kumimoji="1" lang="ko-KR" altLang="en-US" dirty="0"/>
              <a:t>테이블과</a:t>
            </a:r>
            <a:endParaRPr kumimoji="1" lang="en-US" altLang="ko-KR" dirty="0"/>
          </a:p>
          <a:p>
            <a:r>
              <a:rPr kumimoji="1" lang="ko-KR" altLang="en-US" dirty="0"/>
              <a:t>간단한 </a:t>
            </a:r>
            <a:r>
              <a:rPr kumimoji="1" lang="ko-KR" altLang="en-US" dirty="0" err="1"/>
              <a:t>건강질문체크리스트</a:t>
            </a:r>
            <a:r>
              <a:rPr kumimoji="1" lang="ko-KR" altLang="en-US" dirty="0"/>
              <a:t> 값을 저장하는 </a:t>
            </a:r>
            <a:r>
              <a:rPr kumimoji="1" lang="en-US" altLang="ko-KR" dirty="0" err="1"/>
              <a:t>ecg_questions</a:t>
            </a:r>
            <a:r>
              <a:rPr kumimoji="1" lang="ko-KR" altLang="en-US" dirty="0"/>
              <a:t>테이블이 있습니다</a:t>
            </a:r>
            <a:r>
              <a:rPr kumimoji="1" lang="en-US" altLang="ko-KR" dirty="0"/>
              <a:t>.</a:t>
            </a:r>
          </a:p>
          <a:p>
            <a:endParaRPr kumimoji="1" lang="en-US" altLang="ko-KR"/>
          </a:p>
          <a:p>
            <a:r>
              <a:rPr kumimoji="1" lang="en-US" altLang="ko-KR"/>
              <a:t>Next is the database. </a:t>
            </a:r>
          </a:p>
          <a:p>
            <a:r>
              <a:rPr kumimoji="1" lang="en-US" altLang="ko-KR"/>
              <a:t>Database Design There is an ecg_user table that receives user information,</a:t>
            </a:r>
          </a:p>
          <a:p>
            <a:r>
              <a:rPr kumimoji="1" lang="en-US" altLang="ko-KR"/>
              <a:t> a storage session table that can authenticate sessions, and</a:t>
            </a:r>
          </a:p>
          <a:p>
            <a:r>
              <a:rPr kumimoji="1" lang="en-US" altLang="ko-KR"/>
              <a:t> an ecg_chart data table that can receive heart rate sensor values and </a:t>
            </a:r>
          </a:p>
          <a:p>
            <a:r>
              <a:rPr kumimoji="1" lang="en-US" altLang="ko-KR"/>
              <a:t>output them to a chart. And if you look on the right,</a:t>
            </a:r>
          </a:p>
          <a:p>
            <a:r>
              <a:rPr kumimoji="1" lang="en-US" altLang="ko-KR"/>
              <a:t> there is an ecg_avg table that stores average heart rate values and</a:t>
            </a:r>
          </a:p>
          <a:p>
            <a:r>
              <a:rPr kumimoji="1" lang="en-US" altLang="ko-KR"/>
              <a:t> an ecg_questions table that stores simple health question checklist values.</a:t>
            </a:r>
            <a:endParaRPr kumimoji="1" lang="ko-KR" altLang="en-US" dirty="0"/>
          </a:p>
        </p:txBody>
      </p:sp>
      <p:sp>
        <p:nvSpPr>
          <p:cNvPr id="4" name="슬라이드 번호 개체 틀 3"/>
          <p:cNvSpPr>
            <a:spLocks noGrp="1"/>
          </p:cNvSpPr>
          <p:nvPr>
            <p:ph type="sldNum" sz="quarter" idx="5"/>
          </p:nvPr>
        </p:nvSpPr>
        <p:spPr/>
        <p:txBody>
          <a:bodyPr/>
          <a:lstStyle/>
          <a:p>
            <a:fld id="{6281ABB1-0EE9-439E-A459-EF7401E5A3A8}" type="slidenum">
              <a:rPr lang="ko-KR" altLang="en-US" smtClean="0"/>
              <a:t>9</a:t>
            </a:fld>
            <a:endParaRPr lang="ko-KR" altLang="en-US"/>
          </a:p>
        </p:txBody>
      </p:sp>
    </p:spTree>
    <p:extLst>
      <p:ext uri="{BB962C8B-B14F-4D97-AF65-F5344CB8AC3E}">
        <p14:creationId xmlns:p14="http://schemas.microsoft.com/office/powerpoint/2010/main" val="383842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7279" y="547279"/>
            <a:ext cx="17193441" cy="9192441"/>
            <a:chOff x="0" y="0"/>
            <a:chExt cx="6272214" cy="3353428"/>
          </a:xfrm>
        </p:grpSpPr>
        <p:sp>
          <p:nvSpPr>
            <p:cNvPr id="3" name="Freeform 3"/>
            <p:cNvSpPr/>
            <p:nvPr/>
          </p:nvSpPr>
          <p:spPr>
            <a:xfrm>
              <a:off x="0" y="0"/>
              <a:ext cx="6272214" cy="3353427"/>
            </a:xfrm>
            <a:custGeom>
              <a:avLst/>
              <a:gdLst/>
              <a:ahLst/>
              <a:cxnLst/>
              <a:rect l="l" t="t" r="r" b="b"/>
              <a:pathLst>
                <a:path w="6272214" h="3353427">
                  <a:moveTo>
                    <a:pt x="0" y="0"/>
                  </a:moveTo>
                  <a:lnTo>
                    <a:pt x="0" y="3353427"/>
                  </a:lnTo>
                  <a:lnTo>
                    <a:pt x="6272214" y="3353427"/>
                  </a:lnTo>
                  <a:lnTo>
                    <a:pt x="6272214" y="0"/>
                  </a:lnTo>
                  <a:lnTo>
                    <a:pt x="0" y="0"/>
                  </a:lnTo>
                  <a:close/>
                  <a:moveTo>
                    <a:pt x="6211254" y="3292468"/>
                  </a:moveTo>
                  <a:lnTo>
                    <a:pt x="59690" y="3292468"/>
                  </a:lnTo>
                  <a:lnTo>
                    <a:pt x="59690" y="59690"/>
                  </a:lnTo>
                  <a:lnTo>
                    <a:pt x="6211254" y="59690"/>
                  </a:lnTo>
                  <a:lnTo>
                    <a:pt x="6211254" y="3292468"/>
                  </a:lnTo>
                  <a:close/>
                </a:path>
              </a:pathLst>
            </a:custGeom>
            <a:solidFill>
              <a:srgbClr val="56DB9B">
                <a:alpha val="19608"/>
              </a:srgbClr>
            </a:solidFill>
          </p:spPr>
          <p:txBody>
            <a:bodyPr/>
            <a:lstStyle/>
            <a:p>
              <a:endParaRPr lang="ko-KR" altLang="en-US"/>
            </a:p>
          </p:txBody>
        </p:sp>
      </p:grpSp>
      <p:sp>
        <p:nvSpPr>
          <p:cNvPr id="4" name="AutoShape 4"/>
          <p:cNvSpPr/>
          <p:nvPr/>
        </p:nvSpPr>
        <p:spPr>
          <a:xfrm>
            <a:off x="-198120" y="2720808"/>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5" name="Freeform 5"/>
          <p:cNvSpPr/>
          <p:nvPr/>
        </p:nvSpPr>
        <p:spPr>
          <a:xfrm>
            <a:off x="10816693" y="4318129"/>
            <a:ext cx="6442607" cy="5421592"/>
          </a:xfrm>
          <a:custGeom>
            <a:avLst/>
            <a:gdLst/>
            <a:ahLst/>
            <a:cxnLst/>
            <a:rect l="l" t="t" r="r" b="b"/>
            <a:pathLst>
              <a:path w="6442607" h="5421592">
                <a:moveTo>
                  <a:pt x="0" y="0"/>
                </a:moveTo>
                <a:lnTo>
                  <a:pt x="6442607" y="0"/>
                </a:lnTo>
                <a:lnTo>
                  <a:pt x="6442607" y="5421592"/>
                </a:lnTo>
                <a:lnTo>
                  <a:pt x="0" y="54215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6" name="Freeform 6"/>
          <p:cNvSpPr/>
          <p:nvPr/>
        </p:nvSpPr>
        <p:spPr>
          <a:xfrm>
            <a:off x="14854694" y="156329"/>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5"/>
            <a:stretch>
              <a:fillRect/>
            </a:stretch>
          </a:blipFill>
        </p:spPr>
        <p:txBody>
          <a:bodyPr/>
          <a:lstStyle/>
          <a:p>
            <a:endParaRPr lang="ko-KR" altLang="en-US"/>
          </a:p>
        </p:txBody>
      </p:sp>
      <p:sp>
        <p:nvSpPr>
          <p:cNvPr id="7" name="TextBox 7"/>
          <p:cNvSpPr txBox="1"/>
          <p:nvPr/>
        </p:nvSpPr>
        <p:spPr>
          <a:xfrm>
            <a:off x="1137557" y="1476720"/>
            <a:ext cx="13834784" cy="3829125"/>
          </a:xfrm>
          <a:prstGeom prst="rect">
            <a:avLst/>
          </a:prstGeom>
        </p:spPr>
        <p:txBody>
          <a:bodyPr lIns="0" tIns="0" rIns="0" bIns="0" rtlCol="0" anchor="t">
            <a:spAutoFit/>
          </a:bodyPr>
          <a:lstStyle/>
          <a:p>
            <a:pPr>
              <a:lnSpc>
                <a:spcPts val="4200"/>
              </a:lnSpc>
              <a:spcBef>
                <a:spcPct val="0"/>
              </a:spcBef>
            </a:pPr>
            <a:r>
              <a:rPr lang="en-US" altLang="ko-KR" sz="6000" spc="-150" dirty="0">
                <a:solidFill>
                  <a:srgbClr val="278033"/>
                </a:solidFill>
                <a:latin typeface="Gothic A1 Ultra-Bold"/>
              </a:rPr>
              <a:t>Development of daily life </a:t>
            </a:r>
          </a:p>
          <a:p>
            <a:pPr>
              <a:lnSpc>
                <a:spcPts val="4200"/>
              </a:lnSpc>
              <a:spcBef>
                <a:spcPct val="0"/>
              </a:spcBef>
            </a:pPr>
            <a:endParaRPr lang="en-US" altLang="ko-KR" sz="6000" spc="-150" dirty="0">
              <a:solidFill>
                <a:srgbClr val="278033"/>
              </a:solidFill>
              <a:latin typeface="Gothic A1 Ultra-Bold"/>
            </a:endParaRPr>
          </a:p>
          <a:p>
            <a:pPr>
              <a:lnSpc>
                <a:spcPts val="4200"/>
              </a:lnSpc>
              <a:spcBef>
                <a:spcPct val="0"/>
              </a:spcBef>
            </a:pPr>
            <a:r>
              <a:rPr lang="en-US" altLang="ko-KR" sz="6000" spc="-150" dirty="0">
                <a:solidFill>
                  <a:srgbClr val="278033"/>
                </a:solidFill>
                <a:latin typeface="Gothic A1 Ultra-Bold"/>
              </a:rPr>
              <a:t>physical monitoring web service</a:t>
            </a:r>
          </a:p>
          <a:p>
            <a:pPr>
              <a:lnSpc>
                <a:spcPts val="4200"/>
              </a:lnSpc>
              <a:spcBef>
                <a:spcPct val="0"/>
              </a:spcBef>
            </a:pPr>
            <a:r>
              <a:rPr lang="en-US" altLang="ko-KR" sz="6000" spc="-150" dirty="0">
                <a:solidFill>
                  <a:srgbClr val="278033"/>
                </a:solidFill>
                <a:latin typeface="Gothic A1 Ultra-Bold"/>
              </a:rPr>
              <a:t> </a:t>
            </a:r>
          </a:p>
          <a:p>
            <a:pPr>
              <a:lnSpc>
                <a:spcPts val="4200"/>
              </a:lnSpc>
              <a:spcBef>
                <a:spcPct val="0"/>
              </a:spcBef>
            </a:pPr>
            <a:r>
              <a:rPr lang="en-US" altLang="ko-KR" sz="6000" spc="-150" dirty="0">
                <a:solidFill>
                  <a:srgbClr val="278033"/>
                </a:solidFill>
                <a:latin typeface="Gothic A1 Ultra-Bold"/>
              </a:rPr>
              <a:t>using electrocardiogram sensor</a:t>
            </a:r>
          </a:p>
          <a:p>
            <a:pPr>
              <a:lnSpc>
                <a:spcPts val="9664"/>
              </a:lnSpc>
            </a:pPr>
            <a:endParaRPr lang="en-US" sz="6000" spc="-154" dirty="0">
              <a:solidFill>
                <a:srgbClr val="278033"/>
              </a:solidFill>
              <a:ea typeface="Gothic A1 Bold"/>
            </a:endParaRPr>
          </a:p>
        </p:txBody>
      </p:sp>
      <p:sp>
        <p:nvSpPr>
          <p:cNvPr id="8" name="TextBox 8"/>
          <p:cNvSpPr txBox="1"/>
          <p:nvPr/>
        </p:nvSpPr>
        <p:spPr>
          <a:xfrm>
            <a:off x="1028700" y="7582403"/>
            <a:ext cx="9679136" cy="1062727"/>
          </a:xfrm>
          <a:prstGeom prst="rect">
            <a:avLst/>
          </a:prstGeom>
        </p:spPr>
        <p:txBody>
          <a:bodyPr lIns="0" tIns="0" rIns="0" bIns="0" rtlCol="0" anchor="t">
            <a:spAutoFit/>
          </a:bodyPr>
          <a:lstStyle/>
          <a:p>
            <a:pPr>
              <a:lnSpc>
                <a:spcPts val="4277"/>
              </a:lnSpc>
            </a:pPr>
            <a:r>
              <a:rPr lang="en-US" sz="3055" spc="-152" dirty="0">
                <a:solidFill>
                  <a:srgbClr val="20472B"/>
                </a:solidFill>
                <a:latin typeface="Gothic A1 Ultra-Bold"/>
              </a:rPr>
              <a:t>Daejeon University Major of Information Security</a:t>
            </a:r>
          </a:p>
          <a:p>
            <a:pPr>
              <a:lnSpc>
                <a:spcPts val="4277"/>
              </a:lnSpc>
              <a:spcBef>
                <a:spcPct val="0"/>
              </a:spcBef>
            </a:pPr>
            <a:r>
              <a:rPr lang="en-US" sz="3055" spc="-152" dirty="0">
                <a:solidFill>
                  <a:srgbClr val="20472B"/>
                </a:solidFill>
                <a:ea typeface="Gothic A1 Ultra-Bold"/>
              </a:rPr>
              <a:t>Jung Min-Soo, Woo Jae-</a:t>
            </a:r>
            <a:r>
              <a:rPr lang="en-US" sz="3055" spc="-152" dirty="0" err="1">
                <a:solidFill>
                  <a:srgbClr val="20472B"/>
                </a:solidFill>
                <a:ea typeface="Gothic A1 Ultra-Bold"/>
              </a:rPr>
              <a:t>Jin</a:t>
            </a:r>
            <a:r>
              <a:rPr lang="en-US" sz="3055" spc="-152" dirty="0">
                <a:solidFill>
                  <a:srgbClr val="20472B"/>
                </a:solidFill>
                <a:ea typeface="Gothic A1 Ultra-Bold"/>
              </a:rPr>
              <a:t>, Park Jun-Hyeon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7812" y="7044291"/>
            <a:ext cx="7611784" cy="1843825"/>
            <a:chOff x="0" y="0"/>
            <a:chExt cx="2004750" cy="485617"/>
          </a:xfrm>
        </p:grpSpPr>
        <p:sp>
          <p:nvSpPr>
            <p:cNvPr id="3" name="Freeform 3"/>
            <p:cNvSpPr/>
            <p:nvPr/>
          </p:nvSpPr>
          <p:spPr>
            <a:xfrm>
              <a:off x="0" y="0"/>
              <a:ext cx="2004750" cy="485617"/>
            </a:xfrm>
            <a:custGeom>
              <a:avLst/>
              <a:gdLst/>
              <a:ahLst/>
              <a:cxnLst/>
              <a:rect l="l" t="t" r="r" b="b"/>
              <a:pathLst>
                <a:path w="2004750" h="485617">
                  <a:moveTo>
                    <a:pt x="0" y="0"/>
                  </a:moveTo>
                  <a:lnTo>
                    <a:pt x="2004750" y="0"/>
                  </a:lnTo>
                  <a:lnTo>
                    <a:pt x="2004750" y="485617"/>
                  </a:lnTo>
                  <a:lnTo>
                    <a:pt x="0" y="485617"/>
                  </a:lnTo>
                  <a:close/>
                </a:path>
              </a:pathLst>
            </a:custGeom>
            <a:solidFill>
              <a:srgbClr val="F4F4F4"/>
            </a:solidFill>
          </p:spPr>
          <p:txBody>
            <a:bodyPr/>
            <a:lstStyle/>
            <a:p>
              <a:endParaRPr lang="ko-KR" altLang="en-US"/>
            </a:p>
          </p:txBody>
        </p:sp>
        <p:sp>
          <p:nvSpPr>
            <p:cNvPr id="4" name="TextBox 4"/>
            <p:cNvSpPr txBox="1"/>
            <p:nvPr/>
          </p:nvSpPr>
          <p:spPr>
            <a:xfrm>
              <a:off x="0" y="-28575"/>
              <a:ext cx="2004750" cy="514192"/>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1237812" y="6364497"/>
            <a:ext cx="7611784" cy="698844"/>
            <a:chOff x="0" y="0"/>
            <a:chExt cx="2004750" cy="184058"/>
          </a:xfrm>
        </p:grpSpPr>
        <p:sp>
          <p:nvSpPr>
            <p:cNvPr id="6" name="Freeform 6"/>
            <p:cNvSpPr/>
            <p:nvPr/>
          </p:nvSpPr>
          <p:spPr>
            <a:xfrm>
              <a:off x="0" y="0"/>
              <a:ext cx="2004750" cy="184058"/>
            </a:xfrm>
            <a:custGeom>
              <a:avLst/>
              <a:gdLst/>
              <a:ahLst/>
              <a:cxnLst/>
              <a:rect l="l" t="t" r="r" b="b"/>
              <a:pathLst>
                <a:path w="2004750" h="184058">
                  <a:moveTo>
                    <a:pt x="0" y="0"/>
                  </a:moveTo>
                  <a:lnTo>
                    <a:pt x="2004750" y="0"/>
                  </a:lnTo>
                  <a:lnTo>
                    <a:pt x="2004750" y="184058"/>
                  </a:lnTo>
                  <a:lnTo>
                    <a:pt x="0" y="184058"/>
                  </a:lnTo>
                  <a:close/>
                </a:path>
              </a:pathLst>
            </a:custGeom>
            <a:solidFill>
              <a:srgbClr val="278033"/>
            </a:solidFill>
          </p:spPr>
          <p:txBody>
            <a:bodyPr/>
            <a:lstStyle/>
            <a:p>
              <a:endParaRPr lang="ko-KR" altLang="en-US"/>
            </a:p>
          </p:txBody>
        </p:sp>
        <p:sp>
          <p:nvSpPr>
            <p:cNvPr id="7" name="TextBox 7"/>
            <p:cNvSpPr txBox="1"/>
            <p:nvPr/>
          </p:nvSpPr>
          <p:spPr>
            <a:xfrm>
              <a:off x="0" y="-28575"/>
              <a:ext cx="2004750" cy="212633"/>
            </a:xfrm>
            <a:prstGeom prst="rect">
              <a:avLst/>
            </a:prstGeom>
          </p:spPr>
          <p:txBody>
            <a:bodyPr lIns="50800" tIns="50800" rIns="50800" bIns="50800" rtlCol="0" anchor="ctr"/>
            <a:lstStyle/>
            <a:p>
              <a:pPr algn="ctr">
                <a:lnSpc>
                  <a:spcPts val="3249"/>
                </a:lnSpc>
              </a:pPr>
              <a:endParaRPr/>
            </a:p>
          </p:txBody>
        </p:sp>
      </p:grpSp>
      <p:grpSp>
        <p:nvGrpSpPr>
          <p:cNvPr id="8" name="Group 8"/>
          <p:cNvGrpSpPr/>
          <p:nvPr/>
        </p:nvGrpSpPr>
        <p:grpSpPr>
          <a:xfrm>
            <a:off x="9438405" y="7044291"/>
            <a:ext cx="7611784" cy="1843825"/>
            <a:chOff x="0" y="0"/>
            <a:chExt cx="2004750" cy="485617"/>
          </a:xfrm>
        </p:grpSpPr>
        <p:sp>
          <p:nvSpPr>
            <p:cNvPr id="9" name="Freeform 9"/>
            <p:cNvSpPr/>
            <p:nvPr/>
          </p:nvSpPr>
          <p:spPr>
            <a:xfrm>
              <a:off x="0" y="0"/>
              <a:ext cx="2004750" cy="485617"/>
            </a:xfrm>
            <a:custGeom>
              <a:avLst/>
              <a:gdLst/>
              <a:ahLst/>
              <a:cxnLst/>
              <a:rect l="l" t="t" r="r" b="b"/>
              <a:pathLst>
                <a:path w="2004750" h="485617">
                  <a:moveTo>
                    <a:pt x="0" y="0"/>
                  </a:moveTo>
                  <a:lnTo>
                    <a:pt x="2004750" y="0"/>
                  </a:lnTo>
                  <a:lnTo>
                    <a:pt x="2004750" y="485617"/>
                  </a:lnTo>
                  <a:lnTo>
                    <a:pt x="0" y="485617"/>
                  </a:lnTo>
                  <a:close/>
                </a:path>
              </a:pathLst>
            </a:custGeom>
            <a:solidFill>
              <a:srgbClr val="F4F4F4"/>
            </a:solidFill>
          </p:spPr>
          <p:txBody>
            <a:bodyPr/>
            <a:lstStyle/>
            <a:p>
              <a:endParaRPr lang="ko-KR" altLang="en-US"/>
            </a:p>
          </p:txBody>
        </p:sp>
        <p:sp>
          <p:nvSpPr>
            <p:cNvPr id="10" name="TextBox 10"/>
            <p:cNvSpPr txBox="1"/>
            <p:nvPr/>
          </p:nvSpPr>
          <p:spPr>
            <a:xfrm>
              <a:off x="0" y="-28575"/>
              <a:ext cx="2004750" cy="514192"/>
            </a:xfrm>
            <a:prstGeom prst="rect">
              <a:avLst/>
            </a:prstGeom>
          </p:spPr>
          <p:txBody>
            <a:bodyPr lIns="50800" tIns="50800" rIns="50800" bIns="50800" rtlCol="0" anchor="ctr"/>
            <a:lstStyle/>
            <a:p>
              <a:pPr algn="ctr">
                <a:lnSpc>
                  <a:spcPts val="3249"/>
                </a:lnSpc>
              </a:pPr>
              <a:endParaRPr/>
            </a:p>
          </p:txBody>
        </p:sp>
      </p:grpSp>
      <p:grpSp>
        <p:nvGrpSpPr>
          <p:cNvPr id="11" name="Group 11"/>
          <p:cNvGrpSpPr/>
          <p:nvPr/>
        </p:nvGrpSpPr>
        <p:grpSpPr>
          <a:xfrm>
            <a:off x="9438405" y="6364497"/>
            <a:ext cx="7611784" cy="698844"/>
            <a:chOff x="0" y="0"/>
            <a:chExt cx="2004750" cy="184058"/>
          </a:xfrm>
        </p:grpSpPr>
        <p:sp>
          <p:nvSpPr>
            <p:cNvPr id="12" name="Freeform 12"/>
            <p:cNvSpPr/>
            <p:nvPr/>
          </p:nvSpPr>
          <p:spPr>
            <a:xfrm>
              <a:off x="0" y="0"/>
              <a:ext cx="2004750" cy="184058"/>
            </a:xfrm>
            <a:custGeom>
              <a:avLst/>
              <a:gdLst/>
              <a:ahLst/>
              <a:cxnLst/>
              <a:rect l="l" t="t" r="r" b="b"/>
              <a:pathLst>
                <a:path w="2004750" h="184058">
                  <a:moveTo>
                    <a:pt x="0" y="0"/>
                  </a:moveTo>
                  <a:lnTo>
                    <a:pt x="2004750" y="0"/>
                  </a:lnTo>
                  <a:lnTo>
                    <a:pt x="2004750" y="184058"/>
                  </a:lnTo>
                  <a:lnTo>
                    <a:pt x="0" y="184058"/>
                  </a:lnTo>
                  <a:close/>
                </a:path>
              </a:pathLst>
            </a:custGeom>
            <a:solidFill>
              <a:srgbClr val="278033"/>
            </a:solidFill>
          </p:spPr>
          <p:txBody>
            <a:bodyPr/>
            <a:lstStyle/>
            <a:p>
              <a:endParaRPr lang="ko-KR" altLang="en-US"/>
            </a:p>
          </p:txBody>
        </p:sp>
        <p:sp>
          <p:nvSpPr>
            <p:cNvPr id="13" name="TextBox 13"/>
            <p:cNvSpPr txBox="1"/>
            <p:nvPr/>
          </p:nvSpPr>
          <p:spPr>
            <a:xfrm>
              <a:off x="0" y="-28575"/>
              <a:ext cx="2004750" cy="212633"/>
            </a:xfrm>
            <a:prstGeom prst="rect">
              <a:avLst/>
            </a:prstGeom>
          </p:spPr>
          <p:txBody>
            <a:bodyPr lIns="50800" tIns="50800" rIns="50800" bIns="50800" rtlCol="0" anchor="ctr"/>
            <a:lstStyle/>
            <a:p>
              <a:pPr algn="ctr">
                <a:lnSpc>
                  <a:spcPts val="3249"/>
                </a:lnSpc>
              </a:pPr>
              <a:endParaRPr/>
            </a:p>
          </p:txBody>
        </p:sp>
      </p:grpSp>
      <p:grpSp>
        <p:nvGrpSpPr>
          <p:cNvPr id="14" name="Group 14"/>
          <p:cNvGrpSpPr/>
          <p:nvPr/>
        </p:nvGrpSpPr>
        <p:grpSpPr>
          <a:xfrm>
            <a:off x="1237812" y="3090151"/>
            <a:ext cx="7611784" cy="3226721"/>
            <a:chOff x="0" y="0"/>
            <a:chExt cx="10149045" cy="4302294"/>
          </a:xfrm>
        </p:grpSpPr>
        <p:pic>
          <p:nvPicPr>
            <p:cNvPr id="15" name="Picture 15"/>
            <p:cNvPicPr>
              <a:picLocks noChangeAspect="1"/>
            </p:cNvPicPr>
            <p:nvPr/>
          </p:nvPicPr>
          <p:blipFill>
            <a:blip r:embed="rId3"/>
            <a:srcRect t="9152" b="9152"/>
            <a:stretch>
              <a:fillRect/>
            </a:stretch>
          </p:blipFill>
          <p:spPr>
            <a:xfrm>
              <a:off x="0" y="0"/>
              <a:ext cx="10149045" cy="4302294"/>
            </a:xfrm>
            <a:prstGeom prst="rect">
              <a:avLst/>
            </a:prstGeom>
          </p:spPr>
        </p:pic>
      </p:grpSp>
      <p:grpSp>
        <p:nvGrpSpPr>
          <p:cNvPr id="16" name="Group 16"/>
          <p:cNvGrpSpPr/>
          <p:nvPr/>
        </p:nvGrpSpPr>
        <p:grpSpPr>
          <a:xfrm>
            <a:off x="9438405" y="3137776"/>
            <a:ext cx="7611784" cy="3226721"/>
            <a:chOff x="0" y="0"/>
            <a:chExt cx="10149045" cy="4302294"/>
          </a:xfrm>
        </p:grpSpPr>
        <p:pic>
          <p:nvPicPr>
            <p:cNvPr id="17" name="Picture 17"/>
            <p:cNvPicPr>
              <a:picLocks noChangeAspect="1"/>
            </p:cNvPicPr>
            <p:nvPr/>
          </p:nvPicPr>
          <p:blipFill>
            <a:blip r:embed="rId4"/>
            <a:srcRect t="6907" b="6907"/>
            <a:stretch>
              <a:fillRect/>
            </a:stretch>
          </p:blipFill>
          <p:spPr>
            <a:xfrm>
              <a:off x="0" y="0"/>
              <a:ext cx="10149045" cy="4302294"/>
            </a:xfrm>
            <a:prstGeom prst="rect">
              <a:avLst/>
            </a:prstGeom>
          </p:spPr>
        </p:pic>
      </p:grpSp>
      <p:grpSp>
        <p:nvGrpSpPr>
          <p:cNvPr id="18" name="Group 18"/>
          <p:cNvGrpSpPr/>
          <p:nvPr/>
        </p:nvGrpSpPr>
        <p:grpSpPr>
          <a:xfrm>
            <a:off x="-106109" y="-115661"/>
            <a:ext cx="18500217" cy="518101"/>
            <a:chOff x="0" y="0"/>
            <a:chExt cx="4872485" cy="136455"/>
          </a:xfrm>
        </p:grpSpPr>
        <p:sp>
          <p:nvSpPr>
            <p:cNvPr id="19" name="Freeform 19"/>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20" name="TextBox 20"/>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21" name="AutoShape 21"/>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22" name="AutoShape 22"/>
          <p:cNvSpPr/>
          <p:nvPr/>
        </p:nvSpPr>
        <p:spPr>
          <a:xfrm>
            <a:off x="1237812" y="8850016"/>
            <a:ext cx="7611784" cy="0"/>
          </a:xfrm>
          <a:prstGeom prst="line">
            <a:avLst/>
          </a:prstGeom>
          <a:ln w="38100" cap="flat">
            <a:solidFill>
              <a:srgbClr val="278033"/>
            </a:solidFill>
            <a:prstDash val="solid"/>
            <a:headEnd type="none" w="sm" len="sm"/>
            <a:tailEnd type="none" w="sm" len="sm"/>
          </a:ln>
        </p:spPr>
        <p:txBody>
          <a:bodyPr/>
          <a:lstStyle/>
          <a:p>
            <a:endParaRPr lang="ko-KR" altLang="en-US"/>
          </a:p>
        </p:txBody>
      </p:sp>
      <p:sp>
        <p:nvSpPr>
          <p:cNvPr id="23" name="AutoShape 23"/>
          <p:cNvSpPr/>
          <p:nvPr/>
        </p:nvSpPr>
        <p:spPr>
          <a:xfrm>
            <a:off x="9438405" y="8850016"/>
            <a:ext cx="7611784" cy="0"/>
          </a:xfrm>
          <a:prstGeom prst="line">
            <a:avLst/>
          </a:prstGeom>
          <a:ln w="38100" cap="flat">
            <a:solidFill>
              <a:srgbClr val="278033"/>
            </a:solidFill>
            <a:prstDash val="solid"/>
            <a:headEnd type="none" w="sm" len="sm"/>
            <a:tailEnd type="none" w="sm" len="sm"/>
          </a:ln>
        </p:spPr>
        <p:txBody>
          <a:bodyPr/>
          <a:lstStyle/>
          <a:p>
            <a:endParaRPr lang="ko-KR" altLang="en-US"/>
          </a:p>
        </p:txBody>
      </p:sp>
      <p:sp>
        <p:nvSpPr>
          <p:cNvPr id="24" name="Freeform 24"/>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5"/>
            <a:stretch>
              <a:fillRect/>
            </a:stretch>
          </a:blipFill>
        </p:spPr>
        <p:txBody>
          <a:bodyPr/>
          <a:lstStyle/>
          <a:p>
            <a:endParaRPr lang="ko-KR" altLang="en-US"/>
          </a:p>
        </p:txBody>
      </p:sp>
      <p:grpSp>
        <p:nvGrpSpPr>
          <p:cNvPr id="25" name="Group 25"/>
          <p:cNvGrpSpPr/>
          <p:nvPr/>
        </p:nvGrpSpPr>
        <p:grpSpPr>
          <a:xfrm>
            <a:off x="1237812" y="3065689"/>
            <a:ext cx="443632" cy="3251183"/>
            <a:chOff x="0" y="0"/>
            <a:chExt cx="870473" cy="6379310"/>
          </a:xfrm>
        </p:grpSpPr>
        <p:sp>
          <p:nvSpPr>
            <p:cNvPr id="26" name="Freeform 26"/>
            <p:cNvSpPr/>
            <p:nvPr/>
          </p:nvSpPr>
          <p:spPr>
            <a:xfrm>
              <a:off x="0" y="0"/>
              <a:ext cx="870473" cy="6379310"/>
            </a:xfrm>
            <a:custGeom>
              <a:avLst/>
              <a:gdLst/>
              <a:ahLst/>
              <a:cxnLst/>
              <a:rect l="l" t="t" r="r" b="b"/>
              <a:pathLst>
                <a:path w="870473" h="6379310">
                  <a:moveTo>
                    <a:pt x="0" y="0"/>
                  </a:moveTo>
                  <a:lnTo>
                    <a:pt x="0" y="6379310"/>
                  </a:lnTo>
                  <a:lnTo>
                    <a:pt x="870473" y="6379310"/>
                  </a:lnTo>
                  <a:lnTo>
                    <a:pt x="870473" y="0"/>
                  </a:lnTo>
                  <a:lnTo>
                    <a:pt x="0" y="0"/>
                  </a:lnTo>
                  <a:close/>
                  <a:moveTo>
                    <a:pt x="809513" y="6318350"/>
                  </a:moveTo>
                  <a:lnTo>
                    <a:pt x="59690" y="6318350"/>
                  </a:lnTo>
                  <a:lnTo>
                    <a:pt x="59690" y="59690"/>
                  </a:lnTo>
                  <a:lnTo>
                    <a:pt x="809513" y="59690"/>
                  </a:lnTo>
                  <a:lnTo>
                    <a:pt x="809513" y="6318350"/>
                  </a:lnTo>
                  <a:close/>
                </a:path>
              </a:pathLst>
            </a:custGeom>
            <a:solidFill>
              <a:srgbClr val="EF1C00">
                <a:alpha val="19608"/>
              </a:srgbClr>
            </a:solidFill>
          </p:spPr>
          <p:txBody>
            <a:bodyPr/>
            <a:lstStyle/>
            <a:p>
              <a:endParaRPr lang="ko-KR" altLang="en-US"/>
            </a:p>
          </p:txBody>
        </p:sp>
      </p:grpSp>
      <p:grpSp>
        <p:nvGrpSpPr>
          <p:cNvPr id="27" name="Group 27"/>
          <p:cNvGrpSpPr/>
          <p:nvPr/>
        </p:nvGrpSpPr>
        <p:grpSpPr>
          <a:xfrm>
            <a:off x="9438405" y="3175081"/>
            <a:ext cx="443632" cy="3251183"/>
            <a:chOff x="0" y="0"/>
            <a:chExt cx="870473" cy="6379310"/>
          </a:xfrm>
        </p:grpSpPr>
        <p:sp>
          <p:nvSpPr>
            <p:cNvPr id="28" name="Freeform 28"/>
            <p:cNvSpPr/>
            <p:nvPr/>
          </p:nvSpPr>
          <p:spPr>
            <a:xfrm>
              <a:off x="0" y="0"/>
              <a:ext cx="870473" cy="6379310"/>
            </a:xfrm>
            <a:custGeom>
              <a:avLst/>
              <a:gdLst/>
              <a:ahLst/>
              <a:cxnLst/>
              <a:rect l="l" t="t" r="r" b="b"/>
              <a:pathLst>
                <a:path w="870473" h="6379310">
                  <a:moveTo>
                    <a:pt x="0" y="0"/>
                  </a:moveTo>
                  <a:lnTo>
                    <a:pt x="0" y="6379310"/>
                  </a:lnTo>
                  <a:lnTo>
                    <a:pt x="870473" y="6379310"/>
                  </a:lnTo>
                  <a:lnTo>
                    <a:pt x="870473" y="0"/>
                  </a:lnTo>
                  <a:lnTo>
                    <a:pt x="0" y="0"/>
                  </a:lnTo>
                  <a:close/>
                  <a:moveTo>
                    <a:pt x="809513" y="6318350"/>
                  </a:moveTo>
                  <a:lnTo>
                    <a:pt x="59690" y="6318350"/>
                  </a:lnTo>
                  <a:lnTo>
                    <a:pt x="59690" y="59690"/>
                  </a:lnTo>
                  <a:lnTo>
                    <a:pt x="809513" y="59690"/>
                  </a:lnTo>
                  <a:lnTo>
                    <a:pt x="809513" y="6318350"/>
                  </a:lnTo>
                  <a:close/>
                </a:path>
              </a:pathLst>
            </a:custGeom>
            <a:solidFill>
              <a:srgbClr val="EF1C00">
                <a:alpha val="19608"/>
              </a:srgbClr>
            </a:solidFill>
          </p:spPr>
          <p:txBody>
            <a:bodyPr/>
            <a:lstStyle/>
            <a:p>
              <a:endParaRPr lang="ko-KR" altLang="en-US"/>
            </a:p>
          </p:txBody>
        </p:sp>
      </p:grpSp>
      <p:sp>
        <p:nvSpPr>
          <p:cNvPr id="29" name="Freeform 29"/>
          <p:cNvSpPr/>
          <p:nvPr/>
        </p:nvSpPr>
        <p:spPr>
          <a:xfrm>
            <a:off x="9459602" y="7126941"/>
            <a:ext cx="7590586" cy="1633432"/>
          </a:xfrm>
          <a:custGeom>
            <a:avLst/>
            <a:gdLst/>
            <a:ahLst/>
            <a:cxnLst/>
            <a:rect l="l" t="t" r="r" b="b"/>
            <a:pathLst>
              <a:path w="7590586" h="1633432">
                <a:moveTo>
                  <a:pt x="0" y="0"/>
                </a:moveTo>
                <a:lnTo>
                  <a:pt x="7590586" y="0"/>
                </a:lnTo>
                <a:lnTo>
                  <a:pt x="7590586" y="1633432"/>
                </a:lnTo>
                <a:lnTo>
                  <a:pt x="0" y="1633432"/>
                </a:lnTo>
                <a:lnTo>
                  <a:pt x="0" y="0"/>
                </a:lnTo>
                <a:close/>
              </a:path>
            </a:pathLst>
          </a:custGeom>
          <a:blipFill>
            <a:blip r:embed="rId6"/>
            <a:stretch>
              <a:fillRect l="-1380" r="-109173"/>
            </a:stretch>
          </a:blipFill>
        </p:spPr>
        <p:txBody>
          <a:bodyPr/>
          <a:lstStyle/>
          <a:p>
            <a:endParaRPr lang="ko-KR" altLang="en-US"/>
          </a:p>
        </p:txBody>
      </p:sp>
      <p:sp>
        <p:nvSpPr>
          <p:cNvPr id="30" name="Freeform 30"/>
          <p:cNvSpPr/>
          <p:nvPr/>
        </p:nvSpPr>
        <p:spPr>
          <a:xfrm>
            <a:off x="1304659" y="7177641"/>
            <a:ext cx="7544936" cy="1582732"/>
          </a:xfrm>
          <a:custGeom>
            <a:avLst/>
            <a:gdLst/>
            <a:ahLst/>
            <a:cxnLst/>
            <a:rect l="l" t="t" r="r" b="b"/>
            <a:pathLst>
              <a:path w="7544936" h="1582732">
                <a:moveTo>
                  <a:pt x="0" y="0"/>
                </a:moveTo>
                <a:lnTo>
                  <a:pt x="7544936" y="0"/>
                </a:lnTo>
                <a:lnTo>
                  <a:pt x="7544936" y="1582732"/>
                </a:lnTo>
                <a:lnTo>
                  <a:pt x="0" y="1582732"/>
                </a:lnTo>
                <a:lnTo>
                  <a:pt x="0" y="0"/>
                </a:lnTo>
                <a:close/>
              </a:path>
            </a:pathLst>
          </a:custGeom>
          <a:blipFill>
            <a:blip r:embed="rId7"/>
            <a:stretch>
              <a:fillRect l="-785" r="-104864"/>
            </a:stretch>
          </a:blipFill>
        </p:spPr>
        <p:txBody>
          <a:bodyPr/>
          <a:lstStyle/>
          <a:p>
            <a:endParaRPr lang="ko-KR" altLang="en-US" dirty="0"/>
          </a:p>
        </p:txBody>
      </p:sp>
      <p:sp>
        <p:nvSpPr>
          <p:cNvPr id="31" name="TextBox 31"/>
          <p:cNvSpPr txBox="1"/>
          <p:nvPr/>
        </p:nvSpPr>
        <p:spPr>
          <a:xfrm>
            <a:off x="1237812" y="6464364"/>
            <a:ext cx="7611784" cy="423193"/>
          </a:xfrm>
          <a:prstGeom prst="rect">
            <a:avLst/>
          </a:prstGeom>
        </p:spPr>
        <p:txBody>
          <a:bodyPr lIns="0" tIns="0" rIns="0" bIns="0" rtlCol="0" anchor="t">
            <a:spAutoFit/>
          </a:bodyPr>
          <a:lstStyle/>
          <a:p>
            <a:pPr algn="ctr">
              <a:lnSpc>
                <a:spcPts val="3250"/>
              </a:lnSpc>
            </a:pPr>
            <a:r>
              <a:rPr lang="en-US" altLang="ko-KR" sz="2800" b="1" i="0" dirty="0">
                <a:solidFill>
                  <a:srgbClr val="FFFFFF"/>
                </a:solidFill>
                <a:effectLst/>
                <a:cs typeface="Calibri" panose="020F0502020204030204" pitchFamily="34" charset="0"/>
              </a:rPr>
              <a:t>Normal Measurement Graph</a:t>
            </a:r>
            <a:endParaRPr lang="en-US" sz="2600" b="1" spc="-65" dirty="0">
              <a:solidFill>
                <a:srgbClr val="FFFFFF"/>
              </a:solidFill>
              <a:ea typeface="Gothic A1 Ultra-Bold"/>
              <a:cs typeface="Calibri" panose="020F0502020204030204" pitchFamily="34" charset="0"/>
            </a:endParaRPr>
          </a:p>
        </p:txBody>
      </p:sp>
      <p:sp>
        <p:nvSpPr>
          <p:cNvPr id="32" name="TextBox 32"/>
          <p:cNvSpPr txBox="1"/>
          <p:nvPr/>
        </p:nvSpPr>
        <p:spPr>
          <a:xfrm>
            <a:off x="9438405" y="6464364"/>
            <a:ext cx="7611784" cy="423193"/>
          </a:xfrm>
          <a:prstGeom prst="rect">
            <a:avLst/>
          </a:prstGeom>
        </p:spPr>
        <p:txBody>
          <a:bodyPr lIns="0" tIns="0" rIns="0" bIns="0" rtlCol="0" anchor="t">
            <a:spAutoFit/>
          </a:bodyPr>
          <a:lstStyle/>
          <a:p>
            <a:pPr algn="ctr">
              <a:lnSpc>
                <a:spcPts val="3250"/>
              </a:lnSpc>
            </a:pPr>
            <a:r>
              <a:rPr lang="en-US" altLang="ko-KR" sz="2800" b="1" i="0" dirty="0">
                <a:solidFill>
                  <a:srgbClr val="F9F9F9"/>
                </a:solidFill>
                <a:effectLst/>
              </a:rPr>
              <a:t>Unpatched Measurement Graph</a:t>
            </a:r>
            <a:endParaRPr lang="en-US" sz="2600" b="1" spc="-65" dirty="0">
              <a:solidFill>
                <a:srgbClr val="F9F9F9"/>
              </a:solidFill>
              <a:ea typeface="Gothic A1 Ultra-Bold"/>
            </a:endParaRPr>
          </a:p>
        </p:txBody>
      </p:sp>
      <p:sp>
        <p:nvSpPr>
          <p:cNvPr id="33" name="TextBox 33"/>
          <p:cNvSpPr txBox="1"/>
          <p:nvPr/>
        </p:nvSpPr>
        <p:spPr>
          <a:xfrm>
            <a:off x="1273628" y="1017814"/>
            <a:ext cx="9165771"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Electrocardiogram graph</a:t>
            </a:r>
            <a:endParaRPr lang="en-US" sz="5500" spc="-220" dirty="0">
              <a:solidFill>
                <a:srgbClr val="278033"/>
              </a:solidFill>
              <a:ea typeface="Gothic A1 Ultra-Bold"/>
            </a:endParaRPr>
          </a:p>
        </p:txBody>
      </p:sp>
      <p:sp>
        <p:nvSpPr>
          <p:cNvPr id="35" name="TextBox 35"/>
          <p:cNvSpPr txBox="1"/>
          <p:nvPr/>
        </p:nvSpPr>
        <p:spPr>
          <a:xfrm>
            <a:off x="2971886" y="2922814"/>
            <a:ext cx="5176077" cy="639586"/>
          </a:xfrm>
          <a:prstGeom prst="rect">
            <a:avLst/>
          </a:prstGeom>
        </p:spPr>
        <p:txBody>
          <a:bodyPr lIns="0" tIns="0" rIns="0" bIns="0" rtlCol="0" anchor="t">
            <a:spAutoFit/>
          </a:bodyPr>
          <a:lstStyle/>
          <a:p>
            <a:pPr marL="0" lvl="0" indent="0" algn="just">
              <a:lnSpc>
                <a:spcPts val="4647"/>
              </a:lnSpc>
              <a:spcBef>
                <a:spcPct val="0"/>
              </a:spcBef>
            </a:pPr>
            <a:r>
              <a:rPr lang="en-US" sz="3319" spc="-82">
                <a:solidFill>
                  <a:srgbClr val="000000"/>
                </a:solidFill>
                <a:latin typeface="Gothic A1 Bold"/>
              </a:rPr>
              <a:t>normal measurement</a:t>
            </a:r>
          </a:p>
        </p:txBody>
      </p:sp>
      <p:sp>
        <p:nvSpPr>
          <p:cNvPr id="36" name="TextBox 36"/>
          <p:cNvSpPr txBox="1"/>
          <p:nvPr/>
        </p:nvSpPr>
        <p:spPr>
          <a:xfrm>
            <a:off x="10910527" y="2922814"/>
            <a:ext cx="5176077" cy="639586"/>
          </a:xfrm>
          <a:prstGeom prst="rect">
            <a:avLst/>
          </a:prstGeom>
        </p:spPr>
        <p:txBody>
          <a:bodyPr lIns="0" tIns="0" rIns="0" bIns="0" rtlCol="0" anchor="t">
            <a:spAutoFit/>
          </a:bodyPr>
          <a:lstStyle/>
          <a:p>
            <a:pPr marL="0" lvl="0" indent="0" algn="just">
              <a:lnSpc>
                <a:spcPts val="4647"/>
              </a:lnSpc>
              <a:spcBef>
                <a:spcPct val="0"/>
              </a:spcBef>
            </a:pPr>
            <a:r>
              <a:rPr lang="en-US" sz="3319" spc="-82">
                <a:solidFill>
                  <a:srgbClr val="000000"/>
                </a:solidFill>
                <a:latin typeface="Gothic A1 Bold"/>
              </a:rPr>
              <a:t>abnormal measurement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109"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5651580" y="465062"/>
            <a:ext cx="2360669" cy="1023531"/>
          </a:xfrm>
          <a:custGeom>
            <a:avLst/>
            <a:gdLst/>
            <a:ahLst/>
            <a:cxnLst/>
            <a:rect l="l" t="t" r="r" b="b"/>
            <a:pathLst>
              <a:path w="2360669" h="1023531">
                <a:moveTo>
                  <a:pt x="0" y="0"/>
                </a:moveTo>
                <a:lnTo>
                  <a:pt x="2360669" y="0"/>
                </a:lnTo>
                <a:lnTo>
                  <a:pt x="2360669" y="1023531"/>
                </a:lnTo>
                <a:lnTo>
                  <a:pt x="0" y="1023531"/>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1273629" y="3290481"/>
            <a:ext cx="14377952" cy="3662594"/>
          </a:xfrm>
          <a:custGeom>
            <a:avLst/>
            <a:gdLst/>
            <a:ahLst/>
            <a:cxnLst/>
            <a:rect l="l" t="t" r="r" b="b"/>
            <a:pathLst>
              <a:path w="14377952" h="3662594">
                <a:moveTo>
                  <a:pt x="0" y="0"/>
                </a:moveTo>
                <a:lnTo>
                  <a:pt x="14377951" y="0"/>
                </a:lnTo>
                <a:lnTo>
                  <a:pt x="14377951" y="3662594"/>
                </a:lnTo>
                <a:lnTo>
                  <a:pt x="0" y="3662594"/>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73628" y="998764"/>
            <a:ext cx="9241971"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Arduino-Web connection</a:t>
            </a:r>
            <a:endParaRPr lang="en-US" sz="5500" spc="-220" dirty="0">
              <a:solidFill>
                <a:srgbClr val="278033"/>
              </a:solidFill>
              <a:latin typeface="Gothic A1 Ultra-Bold"/>
              <a:ea typeface="Gothic A1 Ul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109"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5651580" y="465062"/>
            <a:ext cx="2360669" cy="1023531"/>
          </a:xfrm>
          <a:custGeom>
            <a:avLst/>
            <a:gdLst/>
            <a:ahLst/>
            <a:cxnLst/>
            <a:rect l="l" t="t" r="r" b="b"/>
            <a:pathLst>
              <a:path w="2360669" h="1023531">
                <a:moveTo>
                  <a:pt x="0" y="0"/>
                </a:moveTo>
                <a:lnTo>
                  <a:pt x="2360669" y="0"/>
                </a:lnTo>
                <a:lnTo>
                  <a:pt x="2360669" y="1023531"/>
                </a:lnTo>
                <a:lnTo>
                  <a:pt x="0" y="1023531"/>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1273629" y="3052157"/>
            <a:ext cx="13001700" cy="6371780"/>
          </a:xfrm>
          <a:custGeom>
            <a:avLst/>
            <a:gdLst/>
            <a:ahLst/>
            <a:cxnLst/>
            <a:rect l="l" t="t" r="r" b="b"/>
            <a:pathLst>
              <a:path w="13001700" h="6371780">
                <a:moveTo>
                  <a:pt x="0" y="0"/>
                </a:moveTo>
                <a:lnTo>
                  <a:pt x="13001699" y="0"/>
                </a:lnTo>
                <a:lnTo>
                  <a:pt x="13001699" y="6371780"/>
                </a:lnTo>
                <a:lnTo>
                  <a:pt x="0" y="6371780"/>
                </a:lnTo>
                <a:lnTo>
                  <a:pt x="0" y="0"/>
                </a:lnTo>
                <a:close/>
              </a:path>
            </a:pathLst>
          </a:custGeom>
          <a:blipFill>
            <a:blip r:embed="rId4"/>
            <a:stretch>
              <a:fillRect t="-235" b="-235"/>
            </a:stretch>
          </a:blipFill>
        </p:spPr>
        <p:txBody>
          <a:bodyPr/>
          <a:lstStyle/>
          <a:p>
            <a:endParaRPr lang="ko-KR" altLang="en-US"/>
          </a:p>
        </p:txBody>
      </p:sp>
      <p:sp>
        <p:nvSpPr>
          <p:cNvPr id="8" name="TextBox 8"/>
          <p:cNvSpPr txBox="1"/>
          <p:nvPr/>
        </p:nvSpPr>
        <p:spPr>
          <a:xfrm>
            <a:off x="1273629" y="998764"/>
            <a:ext cx="7614718"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DB-Web connection</a:t>
            </a:r>
            <a:endParaRPr lang="en-US" sz="5500" spc="-220" dirty="0">
              <a:solidFill>
                <a:srgbClr val="278033"/>
              </a:solidFill>
              <a:latin typeface="Gothic A1 Ultra-Bold"/>
              <a:ea typeface="Gothic A1 Ultra-Bold"/>
            </a:endParaRPr>
          </a:p>
        </p:txBody>
      </p:sp>
      <p:sp>
        <p:nvSpPr>
          <p:cNvPr id="10" name="사각형: 둥근 모서리 9">
            <a:extLst>
              <a:ext uri="{FF2B5EF4-FFF2-40B4-BE49-F238E27FC236}">
                <a16:creationId xmlns:a16="http://schemas.microsoft.com/office/drawing/2014/main" id="{BC0A246C-E4C7-068D-1922-A489A1AB43ED}"/>
              </a:ext>
            </a:extLst>
          </p:cNvPr>
          <p:cNvSpPr/>
          <p:nvPr/>
        </p:nvSpPr>
        <p:spPr>
          <a:xfrm>
            <a:off x="5486400" y="5295900"/>
            <a:ext cx="762000" cy="304800"/>
          </a:xfrm>
          <a:prstGeom prst="round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TextBox 7"/>
          <p:cNvSpPr txBox="1"/>
          <p:nvPr/>
        </p:nvSpPr>
        <p:spPr>
          <a:xfrm>
            <a:off x="1286500" y="1017814"/>
            <a:ext cx="10995650"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Security aspects</a:t>
            </a:r>
            <a:endParaRPr lang="en-US" sz="5500" spc="-220" dirty="0">
              <a:solidFill>
                <a:srgbClr val="278033"/>
              </a:solidFill>
              <a:ea typeface="Gothic A1 Ultra-Bold"/>
            </a:endParaRPr>
          </a:p>
        </p:txBody>
      </p:sp>
      <p:grpSp>
        <p:nvGrpSpPr>
          <p:cNvPr id="8" name="Group 8"/>
          <p:cNvGrpSpPr/>
          <p:nvPr/>
        </p:nvGrpSpPr>
        <p:grpSpPr>
          <a:xfrm>
            <a:off x="2576501" y="3092995"/>
            <a:ext cx="3276167" cy="32761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6DB9B"/>
            </a:solidFill>
          </p:spPr>
          <p:txBody>
            <a:bodyPr/>
            <a:lstStyle/>
            <a:p>
              <a:endParaRPr lang="ko-KR" alt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grpSp>
        <p:nvGrpSpPr>
          <p:cNvPr id="12" name="Group 12"/>
          <p:cNvGrpSpPr/>
          <p:nvPr/>
        </p:nvGrpSpPr>
        <p:grpSpPr>
          <a:xfrm>
            <a:off x="12610232" y="3092995"/>
            <a:ext cx="3276167" cy="32761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DA3E"/>
            </a:solidFill>
          </p:spPr>
          <p:txBody>
            <a:bodyPr/>
            <a:lstStyle/>
            <a:p>
              <a:endParaRPr lang="ko-KR" altLang="en-US"/>
            </a:p>
          </p:txBody>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sp>
        <p:nvSpPr>
          <p:cNvPr id="15" name="Freeform 15"/>
          <p:cNvSpPr/>
          <p:nvPr/>
        </p:nvSpPr>
        <p:spPr>
          <a:xfrm>
            <a:off x="13871139" y="3672138"/>
            <a:ext cx="754353" cy="754353"/>
          </a:xfrm>
          <a:custGeom>
            <a:avLst/>
            <a:gdLst/>
            <a:ahLst/>
            <a:cxnLst/>
            <a:rect l="l" t="t" r="r" b="b"/>
            <a:pathLst>
              <a:path w="754353" h="754353">
                <a:moveTo>
                  <a:pt x="0" y="0"/>
                </a:moveTo>
                <a:lnTo>
                  <a:pt x="754353" y="0"/>
                </a:lnTo>
                <a:lnTo>
                  <a:pt x="754353" y="754352"/>
                </a:lnTo>
                <a:lnTo>
                  <a:pt x="0" y="7543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17" name="TextBox 17"/>
          <p:cNvSpPr txBox="1"/>
          <p:nvPr/>
        </p:nvSpPr>
        <p:spPr>
          <a:xfrm>
            <a:off x="12795004" y="4813671"/>
            <a:ext cx="2817294" cy="474489"/>
          </a:xfrm>
          <a:prstGeom prst="rect">
            <a:avLst/>
          </a:prstGeom>
        </p:spPr>
        <p:txBody>
          <a:bodyPr lIns="0" tIns="0" rIns="0" bIns="0" rtlCol="0" anchor="t">
            <a:spAutoFit/>
          </a:bodyPr>
          <a:lstStyle/>
          <a:p>
            <a:pPr marL="0" lvl="0" indent="0" algn="ctr">
              <a:lnSpc>
                <a:spcPts val="3749"/>
              </a:lnSpc>
            </a:pPr>
            <a:r>
              <a:rPr lang="en-US" sz="4000" spc="-119" dirty="0">
                <a:solidFill>
                  <a:srgbClr val="0B3B7B"/>
                </a:solidFill>
                <a:latin typeface="Gothic A1 Bold"/>
              </a:rPr>
              <a:t>Token</a:t>
            </a:r>
          </a:p>
        </p:txBody>
      </p:sp>
      <p:sp>
        <p:nvSpPr>
          <p:cNvPr id="18" name="Freeform 18"/>
          <p:cNvSpPr/>
          <p:nvPr/>
        </p:nvSpPr>
        <p:spPr>
          <a:xfrm flipH="1" flipV="1">
            <a:off x="3670868" y="3589602"/>
            <a:ext cx="1087433" cy="836888"/>
          </a:xfrm>
          <a:custGeom>
            <a:avLst/>
            <a:gdLst/>
            <a:ahLst/>
            <a:cxnLst/>
            <a:rect l="l" t="t" r="r" b="b"/>
            <a:pathLst>
              <a:path w="1087433" h="836888">
                <a:moveTo>
                  <a:pt x="1087433" y="836888"/>
                </a:moveTo>
                <a:lnTo>
                  <a:pt x="0" y="836888"/>
                </a:lnTo>
                <a:lnTo>
                  <a:pt x="0" y="0"/>
                </a:lnTo>
                <a:lnTo>
                  <a:pt x="1087433" y="0"/>
                </a:lnTo>
                <a:lnTo>
                  <a:pt x="1087433" y="836888"/>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ko-KR" altLang="en-US"/>
          </a:p>
        </p:txBody>
      </p:sp>
      <p:sp>
        <p:nvSpPr>
          <p:cNvPr id="19" name="TextBox 19"/>
          <p:cNvSpPr txBox="1"/>
          <p:nvPr/>
        </p:nvSpPr>
        <p:spPr>
          <a:xfrm>
            <a:off x="2805937" y="4869117"/>
            <a:ext cx="2817294" cy="461665"/>
          </a:xfrm>
          <a:prstGeom prst="rect">
            <a:avLst/>
          </a:prstGeom>
        </p:spPr>
        <p:txBody>
          <a:bodyPr lIns="0" tIns="0" rIns="0" bIns="0" rtlCol="0" anchor="t">
            <a:spAutoFit/>
          </a:bodyPr>
          <a:lstStyle/>
          <a:p>
            <a:pPr marL="0" lvl="0" indent="0" algn="ctr">
              <a:lnSpc>
                <a:spcPts val="3624"/>
              </a:lnSpc>
            </a:pPr>
            <a:r>
              <a:rPr lang="en-US" sz="4000" spc="-115" dirty="0">
                <a:solidFill>
                  <a:srgbClr val="0B3B7B"/>
                </a:solidFill>
                <a:latin typeface="Gothic A1 Bold"/>
              </a:rPr>
              <a:t>Session</a:t>
            </a:r>
          </a:p>
        </p:txBody>
      </p:sp>
      <p:grpSp>
        <p:nvGrpSpPr>
          <p:cNvPr id="20" name="Group 20"/>
          <p:cNvGrpSpPr/>
          <p:nvPr/>
        </p:nvGrpSpPr>
        <p:grpSpPr>
          <a:xfrm>
            <a:off x="3132376" y="7279753"/>
            <a:ext cx="12048991" cy="2354775"/>
            <a:chOff x="0" y="0"/>
            <a:chExt cx="1900596" cy="257802"/>
          </a:xfrm>
        </p:grpSpPr>
        <p:sp>
          <p:nvSpPr>
            <p:cNvPr id="21" name="Freeform 21"/>
            <p:cNvSpPr/>
            <p:nvPr/>
          </p:nvSpPr>
          <p:spPr>
            <a:xfrm>
              <a:off x="0" y="0"/>
              <a:ext cx="1900596" cy="257802"/>
            </a:xfrm>
            <a:custGeom>
              <a:avLst/>
              <a:gdLst/>
              <a:ahLst/>
              <a:cxnLst/>
              <a:rect l="l" t="t" r="r" b="b"/>
              <a:pathLst>
                <a:path w="1900596" h="257802">
                  <a:moveTo>
                    <a:pt x="0" y="0"/>
                  </a:moveTo>
                  <a:lnTo>
                    <a:pt x="1900596" y="0"/>
                  </a:lnTo>
                  <a:lnTo>
                    <a:pt x="1900596" y="257802"/>
                  </a:lnTo>
                  <a:lnTo>
                    <a:pt x="0" y="257802"/>
                  </a:lnTo>
                  <a:close/>
                </a:path>
              </a:pathLst>
            </a:custGeom>
            <a:solidFill>
              <a:srgbClr val="F4F4F4"/>
            </a:solidFill>
          </p:spPr>
          <p:txBody>
            <a:bodyPr/>
            <a:lstStyle/>
            <a:p>
              <a:endParaRPr lang="ko-KR" altLang="en-US"/>
            </a:p>
          </p:txBody>
        </p:sp>
        <p:sp>
          <p:nvSpPr>
            <p:cNvPr id="22" name="TextBox 22"/>
            <p:cNvSpPr txBox="1"/>
            <p:nvPr/>
          </p:nvSpPr>
          <p:spPr>
            <a:xfrm>
              <a:off x="0" y="-47625"/>
              <a:ext cx="1900596" cy="305427"/>
            </a:xfrm>
            <a:prstGeom prst="rect">
              <a:avLst/>
            </a:prstGeom>
          </p:spPr>
          <p:txBody>
            <a:bodyPr lIns="52934" tIns="52934" rIns="52934" bIns="52934" rtlCol="0" anchor="ctr"/>
            <a:lstStyle/>
            <a:p>
              <a:pPr algn="ctr">
                <a:lnSpc>
                  <a:spcPts val="3359"/>
                </a:lnSpc>
              </a:pPr>
              <a:endParaRPr/>
            </a:p>
          </p:txBody>
        </p:sp>
      </p:grpSp>
      <p:grpSp>
        <p:nvGrpSpPr>
          <p:cNvPr id="23" name="Group 23"/>
          <p:cNvGrpSpPr/>
          <p:nvPr/>
        </p:nvGrpSpPr>
        <p:grpSpPr>
          <a:xfrm>
            <a:off x="3132376" y="6551407"/>
            <a:ext cx="12048991" cy="893004"/>
            <a:chOff x="0" y="0"/>
            <a:chExt cx="1900596" cy="224219"/>
          </a:xfrm>
        </p:grpSpPr>
        <p:sp>
          <p:nvSpPr>
            <p:cNvPr id="24" name="Freeform 24"/>
            <p:cNvSpPr/>
            <p:nvPr/>
          </p:nvSpPr>
          <p:spPr>
            <a:xfrm>
              <a:off x="0" y="0"/>
              <a:ext cx="1900596" cy="224219"/>
            </a:xfrm>
            <a:custGeom>
              <a:avLst/>
              <a:gdLst/>
              <a:ahLst/>
              <a:cxnLst/>
              <a:rect l="l" t="t" r="r" b="b"/>
              <a:pathLst>
                <a:path w="1900596" h="224219">
                  <a:moveTo>
                    <a:pt x="0" y="0"/>
                  </a:moveTo>
                  <a:lnTo>
                    <a:pt x="1900596" y="0"/>
                  </a:lnTo>
                  <a:lnTo>
                    <a:pt x="1900596" y="224219"/>
                  </a:lnTo>
                  <a:lnTo>
                    <a:pt x="0" y="224219"/>
                  </a:lnTo>
                  <a:close/>
                </a:path>
              </a:pathLst>
            </a:custGeom>
            <a:solidFill>
              <a:srgbClr val="278033"/>
            </a:solidFill>
          </p:spPr>
          <p:txBody>
            <a:bodyPr/>
            <a:lstStyle/>
            <a:p>
              <a:endParaRPr lang="ko-KR" altLang="en-US"/>
            </a:p>
          </p:txBody>
        </p:sp>
        <p:sp>
          <p:nvSpPr>
            <p:cNvPr id="25" name="TextBox 25"/>
            <p:cNvSpPr txBox="1"/>
            <p:nvPr/>
          </p:nvSpPr>
          <p:spPr>
            <a:xfrm>
              <a:off x="0" y="-19050"/>
              <a:ext cx="1900596" cy="243269"/>
            </a:xfrm>
            <a:prstGeom prst="rect">
              <a:avLst/>
            </a:prstGeom>
          </p:spPr>
          <p:txBody>
            <a:bodyPr lIns="52934" tIns="52934" rIns="52934" bIns="52934" rtlCol="0" anchor="ctr"/>
            <a:lstStyle/>
            <a:p>
              <a:pPr algn="ctr">
                <a:lnSpc>
                  <a:spcPts val="3250"/>
                </a:lnSpc>
              </a:pPr>
              <a:endParaRPr/>
            </a:p>
          </p:txBody>
        </p:sp>
      </p:grpSp>
      <p:sp>
        <p:nvSpPr>
          <p:cNvPr id="26" name="AutoShape 26"/>
          <p:cNvSpPr/>
          <p:nvPr/>
        </p:nvSpPr>
        <p:spPr>
          <a:xfrm flipV="1">
            <a:off x="3132376" y="9634528"/>
            <a:ext cx="12048991" cy="28575"/>
          </a:xfrm>
          <a:prstGeom prst="line">
            <a:avLst/>
          </a:prstGeom>
          <a:ln w="57150" cap="flat">
            <a:solidFill>
              <a:srgbClr val="278033"/>
            </a:solidFill>
            <a:prstDash val="solid"/>
            <a:headEnd type="none" w="sm" len="sm"/>
            <a:tailEnd type="none" w="sm" len="sm"/>
          </a:ln>
        </p:spPr>
        <p:txBody>
          <a:bodyPr/>
          <a:lstStyle/>
          <a:p>
            <a:endParaRPr lang="ko-KR" altLang="en-US"/>
          </a:p>
        </p:txBody>
      </p:sp>
      <p:sp>
        <p:nvSpPr>
          <p:cNvPr id="27" name="TextBox 27"/>
          <p:cNvSpPr txBox="1"/>
          <p:nvPr/>
        </p:nvSpPr>
        <p:spPr>
          <a:xfrm>
            <a:off x="3132376" y="6680725"/>
            <a:ext cx="12048991" cy="616515"/>
          </a:xfrm>
          <a:prstGeom prst="rect">
            <a:avLst/>
          </a:prstGeom>
        </p:spPr>
        <p:txBody>
          <a:bodyPr wrap="square" lIns="0" tIns="0" rIns="0" bIns="0" rtlCol="0" anchor="t">
            <a:spAutoFit/>
          </a:bodyPr>
          <a:lstStyle/>
          <a:p>
            <a:pPr marL="0" lvl="0" indent="0" algn="ctr">
              <a:lnSpc>
                <a:spcPts val="5009"/>
              </a:lnSpc>
            </a:pPr>
            <a:r>
              <a:rPr lang="en-US" sz="4007" spc="-100" dirty="0">
                <a:solidFill>
                  <a:srgbClr val="FFFFFF"/>
                </a:solidFill>
                <a:ea typeface="Gothic A1 Bold"/>
              </a:rPr>
              <a:t>Differences between sessions and tokens</a:t>
            </a:r>
          </a:p>
        </p:txBody>
      </p:sp>
      <p:sp>
        <p:nvSpPr>
          <p:cNvPr id="30" name="TextBox 30"/>
          <p:cNvSpPr txBox="1"/>
          <p:nvPr/>
        </p:nvSpPr>
        <p:spPr>
          <a:xfrm>
            <a:off x="6381459" y="3878508"/>
            <a:ext cx="5525081" cy="1346154"/>
          </a:xfrm>
          <a:prstGeom prst="rect">
            <a:avLst/>
          </a:prstGeom>
        </p:spPr>
        <p:txBody>
          <a:bodyPr lIns="0" tIns="0" rIns="0" bIns="0" rtlCol="0" anchor="t">
            <a:spAutoFit/>
          </a:bodyPr>
          <a:lstStyle/>
          <a:p>
            <a:pPr marL="0" lvl="0" indent="0" algn="ctr">
              <a:lnSpc>
                <a:spcPts val="5009"/>
              </a:lnSpc>
            </a:pPr>
            <a:r>
              <a:rPr lang="en-US" sz="4007" spc="-100" dirty="0">
                <a:solidFill>
                  <a:srgbClr val="000000"/>
                </a:solidFill>
                <a:latin typeface="Gothic A1 Bold"/>
              </a:rPr>
              <a:t>Differences between sessions and tokens</a:t>
            </a:r>
          </a:p>
        </p:txBody>
      </p:sp>
      <p:sp>
        <p:nvSpPr>
          <p:cNvPr id="31" name="TextBox 28">
            <a:extLst>
              <a:ext uri="{FF2B5EF4-FFF2-40B4-BE49-F238E27FC236}">
                <a16:creationId xmlns:a16="http://schemas.microsoft.com/office/drawing/2014/main" id="{B9DA5A5A-53D4-6D74-ECC0-87CB9A21C164}"/>
              </a:ext>
            </a:extLst>
          </p:cNvPr>
          <p:cNvSpPr txBox="1"/>
          <p:nvPr/>
        </p:nvSpPr>
        <p:spPr>
          <a:xfrm>
            <a:off x="3382018" y="7724083"/>
            <a:ext cx="10489121" cy="1545103"/>
          </a:xfrm>
          <a:prstGeom prst="rect">
            <a:avLst/>
          </a:prstGeom>
        </p:spPr>
        <p:txBody>
          <a:bodyPr wrap="square" lIns="0" tIns="0" rIns="0" bIns="0" rtlCol="0" anchor="t">
            <a:spAutoFit/>
          </a:bodyPr>
          <a:lstStyle/>
          <a:p>
            <a:pPr algn="just">
              <a:lnSpc>
                <a:spcPts val="3013"/>
              </a:lnSpc>
            </a:pPr>
            <a:r>
              <a:rPr lang="en-US" sz="3200" spc="-96" dirty="0">
                <a:solidFill>
                  <a:srgbClr val="494949"/>
                </a:solidFill>
                <a:ea typeface="Gothic A1 Light Bold"/>
              </a:rPr>
              <a:t>Safety, sessions are stored/managed on the server side, which gives you the advantage of staying relatively intact. Tokens are stored on the web browser side, so they are more likely to be exposed to attacks.</a:t>
            </a:r>
            <a:endParaRPr lang="en-US" sz="3200" spc="-96" dirty="0">
              <a:solidFill>
                <a:srgbClr val="494949"/>
              </a:solidFill>
              <a:latin typeface="Gothic A1 Light Bold"/>
              <a:ea typeface="Gothic A1 Ligh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grpSp>
        <p:nvGrpSpPr>
          <p:cNvPr id="7" name="Group 7"/>
          <p:cNvGrpSpPr/>
          <p:nvPr/>
        </p:nvGrpSpPr>
        <p:grpSpPr>
          <a:xfrm>
            <a:off x="1041572" y="5054108"/>
            <a:ext cx="7625581" cy="4570947"/>
            <a:chOff x="0" y="0"/>
            <a:chExt cx="980065" cy="534952"/>
          </a:xfrm>
        </p:grpSpPr>
        <p:sp>
          <p:nvSpPr>
            <p:cNvPr id="8" name="Freeform 8"/>
            <p:cNvSpPr/>
            <p:nvPr/>
          </p:nvSpPr>
          <p:spPr>
            <a:xfrm>
              <a:off x="0" y="0"/>
              <a:ext cx="980065" cy="534952"/>
            </a:xfrm>
            <a:custGeom>
              <a:avLst/>
              <a:gdLst/>
              <a:ahLst/>
              <a:cxnLst/>
              <a:rect l="l" t="t" r="r" b="b"/>
              <a:pathLst>
                <a:path w="980065" h="534952">
                  <a:moveTo>
                    <a:pt x="0" y="0"/>
                  </a:moveTo>
                  <a:lnTo>
                    <a:pt x="980065" y="0"/>
                  </a:lnTo>
                  <a:lnTo>
                    <a:pt x="980065" y="534952"/>
                  </a:lnTo>
                  <a:lnTo>
                    <a:pt x="0" y="534952"/>
                  </a:lnTo>
                  <a:close/>
                </a:path>
              </a:pathLst>
            </a:custGeom>
            <a:solidFill>
              <a:srgbClr val="F4F4F4"/>
            </a:solidFill>
          </p:spPr>
          <p:txBody>
            <a:bodyPr/>
            <a:lstStyle/>
            <a:p>
              <a:endParaRPr lang="ko-KR" altLang="en-US"/>
            </a:p>
          </p:txBody>
        </p:sp>
        <p:sp>
          <p:nvSpPr>
            <p:cNvPr id="9" name="TextBox 9"/>
            <p:cNvSpPr txBox="1"/>
            <p:nvPr/>
          </p:nvSpPr>
          <p:spPr>
            <a:xfrm>
              <a:off x="0" y="-47625"/>
              <a:ext cx="980065" cy="582577"/>
            </a:xfrm>
            <a:prstGeom prst="rect">
              <a:avLst/>
            </a:prstGeom>
          </p:spPr>
          <p:txBody>
            <a:bodyPr lIns="104101" tIns="104101" rIns="104101" bIns="104101" rtlCol="0" anchor="ctr"/>
            <a:lstStyle/>
            <a:p>
              <a:pPr algn="ctr">
                <a:lnSpc>
                  <a:spcPts val="3359"/>
                </a:lnSpc>
              </a:pPr>
              <a:endParaRPr/>
            </a:p>
          </p:txBody>
        </p:sp>
      </p:grpSp>
      <p:grpSp>
        <p:nvGrpSpPr>
          <p:cNvPr id="10" name="Group 10"/>
          <p:cNvGrpSpPr/>
          <p:nvPr/>
        </p:nvGrpSpPr>
        <p:grpSpPr>
          <a:xfrm>
            <a:off x="1041572" y="3309531"/>
            <a:ext cx="7625581" cy="1744579"/>
            <a:chOff x="0" y="0"/>
            <a:chExt cx="980065" cy="224219"/>
          </a:xfrm>
        </p:grpSpPr>
        <p:sp>
          <p:nvSpPr>
            <p:cNvPr id="11" name="Freeform 11"/>
            <p:cNvSpPr/>
            <p:nvPr/>
          </p:nvSpPr>
          <p:spPr>
            <a:xfrm>
              <a:off x="0" y="0"/>
              <a:ext cx="980065" cy="224219"/>
            </a:xfrm>
            <a:custGeom>
              <a:avLst/>
              <a:gdLst/>
              <a:ahLst/>
              <a:cxnLst/>
              <a:rect l="l" t="t" r="r" b="b"/>
              <a:pathLst>
                <a:path w="980065" h="224219">
                  <a:moveTo>
                    <a:pt x="0" y="0"/>
                  </a:moveTo>
                  <a:lnTo>
                    <a:pt x="980065" y="0"/>
                  </a:lnTo>
                  <a:lnTo>
                    <a:pt x="980065" y="224219"/>
                  </a:lnTo>
                  <a:lnTo>
                    <a:pt x="0" y="224219"/>
                  </a:lnTo>
                  <a:close/>
                </a:path>
              </a:pathLst>
            </a:custGeom>
            <a:solidFill>
              <a:srgbClr val="278033"/>
            </a:solidFill>
          </p:spPr>
          <p:txBody>
            <a:bodyPr/>
            <a:lstStyle/>
            <a:p>
              <a:endParaRPr lang="ko-KR" altLang="en-US"/>
            </a:p>
          </p:txBody>
        </p:sp>
        <p:sp>
          <p:nvSpPr>
            <p:cNvPr id="12" name="TextBox 12"/>
            <p:cNvSpPr txBox="1"/>
            <p:nvPr/>
          </p:nvSpPr>
          <p:spPr>
            <a:xfrm>
              <a:off x="0" y="-28575"/>
              <a:ext cx="980065" cy="252794"/>
            </a:xfrm>
            <a:prstGeom prst="rect">
              <a:avLst/>
            </a:prstGeom>
          </p:spPr>
          <p:txBody>
            <a:bodyPr lIns="104101" tIns="104101" rIns="104101" bIns="104101" rtlCol="0" anchor="ctr"/>
            <a:lstStyle/>
            <a:p>
              <a:pPr algn="ctr">
                <a:lnSpc>
                  <a:spcPts val="3249"/>
                </a:lnSpc>
              </a:pPr>
              <a:endParaRPr/>
            </a:p>
          </p:txBody>
        </p:sp>
      </p:grpSp>
      <p:sp>
        <p:nvSpPr>
          <p:cNvPr id="13" name="AutoShape 13"/>
          <p:cNvSpPr/>
          <p:nvPr/>
        </p:nvSpPr>
        <p:spPr>
          <a:xfrm>
            <a:off x="1026094" y="9625055"/>
            <a:ext cx="7625581" cy="0"/>
          </a:xfrm>
          <a:prstGeom prst="line">
            <a:avLst/>
          </a:prstGeom>
          <a:ln w="76200" cap="flat">
            <a:solidFill>
              <a:srgbClr val="278033"/>
            </a:solidFill>
            <a:prstDash val="solid"/>
            <a:headEnd type="none" w="sm" len="sm"/>
            <a:tailEnd type="none" w="sm" len="sm"/>
          </a:ln>
        </p:spPr>
        <p:txBody>
          <a:bodyPr/>
          <a:lstStyle/>
          <a:p>
            <a:endParaRPr lang="ko-KR" altLang="en-US"/>
          </a:p>
        </p:txBody>
      </p:sp>
      <p:sp>
        <p:nvSpPr>
          <p:cNvPr id="14" name="TextBox 14"/>
          <p:cNvSpPr txBox="1"/>
          <p:nvPr/>
        </p:nvSpPr>
        <p:spPr>
          <a:xfrm>
            <a:off x="1327207" y="3664181"/>
            <a:ext cx="6781033" cy="892403"/>
          </a:xfrm>
          <a:prstGeom prst="rect">
            <a:avLst/>
          </a:prstGeom>
        </p:spPr>
        <p:txBody>
          <a:bodyPr lIns="0" tIns="0" rIns="0" bIns="0" rtlCol="0" anchor="t">
            <a:spAutoFit/>
          </a:bodyPr>
          <a:lstStyle/>
          <a:p>
            <a:pPr marL="0" lvl="0" indent="0" algn="ctr">
              <a:lnSpc>
                <a:spcPts val="6147"/>
              </a:lnSpc>
            </a:pPr>
            <a:r>
              <a:rPr lang="en-US" sz="4918" spc="-122" dirty="0">
                <a:solidFill>
                  <a:srgbClr val="FFFFFF"/>
                </a:solidFill>
                <a:latin typeface="Gothic A1 Bold"/>
              </a:rPr>
              <a:t>SSL</a:t>
            </a:r>
          </a:p>
        </p:txBody>
      </p:sp>
      <p:grpSp>
        <p:nvGrpSpPr>
          <p:cNvPr id="16" name="Group 16"/>
          <p:cNvGrpSpPr/>
          <p:nvPr/>
        </p:nvGrpSpPr>
        <p:grpSpPr>
          <a:xfrm>
            <a:off x="9144000" y="5057903"/>
            <a:ext cx="7625581" cy="4567151"/>
            <a:chOff x="0" y="0"/>
            <a:chExt cx="980065" cy="539849"/>
          </a:xfrm>
        </p:grpSpPr>
        <p:sp>
          <p:nvSpPr>
            <p:cNvPr id="17" name="Freeform 17"/>
            <p:cNvSpPr/>
            <p:nvPr/>
          </p:nvSpPr>
          <p:spPr>
            <a:xfrm>
              <a:off x="0" y="0"/>
              <a:ext cx="980065" cy="539849"/>
            </a:xfrm>
            <a:custGeom>
              <a:avLst/>
              <a:gdLst/>
              <a:ahLst/>
              <a:cxnLst/>
              <a:rect l="l" t="t" r="r" b="b"/>
              <a:pathLst>
                <a:path w="980065" h="539849">
                  <a:moveTo>
                    <a:pt x="0" y="0"/>
                  </a:moveTo>
                  <a:lnTo>
                    <a:pt x="980065" y="0"/>
                  </a:lnTo>
                  <a:lnTo>
                    <a:pt x="980065" y="539849"/>
                  </a:lnTo>
                  <a:lnTo>
                    <a:pt x="0" y="539849"/>
                  </a:lnTo>
                  <a:close/>
                </a:path>
              </a:pathLst>
            </a:custGeom>
            <a:solidFill>
              <a:srgbClr val="F4F4F4"/>
            </a:solidFill>
          </p:spPr>
          <p:txBody>
            <a:bodyPr/>
            <a:lstStyle/>
            <a:p>
              <a:endParaRPr lang="ko-KR" altLang="en-US"/>
            </a:p>
          </p:txBody>
        </p:sp>
        <p:sp>
          <p:nvSpPr>
            <p:cNvPr id="18" name="TextBox 18"/>
            <p:cNvSpPr txBox="1"/>
            <p:nvPr/>
          </p:nvSpPr>
          <p:spPr>
            <a:xfrm>
              <a:off x="0" y="-47625"/>
              <a:ext cx="980065" cy="587474"/>
            </a:xfrm>
            <a:prstGeom prst="rect">
              <a:avLst/>
            </a:prstGeom>
          </p:spPr>
          <p:txBody>
            <a:bodyPr lIns="104101" tIns="104101" rIns="104101" bIns="104101" rtlCol="0" anchor="ctr"/>
            <a:lstStyle/>
            <a:p>
              <a:pPr algn="ctr">
                <a:lnSpc>
                  <a:spcPts val="3359"/>
                </a:lnSpc>
              </a:pPr>
              <a:endParaRPr/>
            </a:p>
          </p:txBody>
        </p:sp>
      </p:grpSp>
      <p:grpSp>
        <p:nvGrpSpPr>
          <p:cNvPr id="19" name="Group 19"/>
          <p:cNvGrpSpPr/>
          <p:nvPr/>
        </p:nvGrpSpPr>
        <p:grpSpPr>
          <a:xfrm>
            <a:off x="9144000" y="3313325"/>
            <a:ext cx="7625581" cy="1744579"/>
            <a:chOff x="0" y="0"/>
            <a:chExt cx="980065" cy="224219"/>
          </a:xfrm>
        </p:grpSpPr>
        <p:sp>
          <p:nvSpPr>
            <p:cNvPr id="20" name="Freeform 20"/>
            <p:cNvSpPr/>
            <p:nvPr/>
          </p:nvSpPr>
          <p:spPr>
            <a:xfrm>
              <a:off x="0" y="0"/>
              <a:ext cx="980065" cy="224219"/>
            </a:xfrm>
            <a:custGeom>
              <a:avLst/>
              <a:gdLst/>
              <a:ahLst/>
              <a:cxnLst/>
              <a:rect l="l" t="t" r="r" b="b"/>
              <a:pathLst>
                <a:path w="980065" h="224219">
                  <a:moveTo>
                    <a:pt x="0" y="0"/>
                  </a:moveTo>
                  <a:lnTo>
                    <a:pt x="980065" y="0"/>
                  </a:lnTo>
                  <a:lnTo>
                    <a:pt x="980065" y="224219"/>
                  </a:lnTo>
                  <a:lnTo>
                    <a:pt x="0" y="224219"/>
                  </a:lnTo>
                  <a:close/>
                </a:path>
              </a:pathLst>
            </a:custGeom>
            <a:solidFill>
              <a:srgbClr val="278033"/>
            </a:solidFill>
          </p:spPr>
          <p:txBody>
            <a:bodyPr/>
            <a:lstStyle/>
            <a:p>
              <a:endParaRPr lang="ko-KR" altLang="en-US"/>
            </a:p>
          </p:txBody>
        </p:sp>
        <p:sp>
          <p:nvSpPr>
            <p:cNvPr id="21" name="TextBox 21"/>
            <p:cNvSpPr txBox="1"/>
            <p:nvPr/>
          </p:nvSpPr>
          <p:spPr>
            <a:xfrm>
              <a:off x="0" y="-28575"/>
              <a:ext cx="980065" cy="252794"/>
            </a:xfrm>
            <a:prstGeom prst="rect">
              <a:avLst/>
            </a:prstGeom>
          </p:spPr>
          <p:txBody>
            <a:bodyPr lIns="104101" tIns="104101" rIns="104101" bIns="104101" rtlCol="0" anchor="ctr"/>
            <a:lstStyle/>
            <a:p>
              <a:pPr algn="ctr">
                <a:lnSpc>
                  <a:spcPts val="3249"/>
                </a:lnSpc>
              </a:pPr>
              <a:endParaRPr/>
            </a:p>
          </p:txBody>
        </p:sp>
      </p:grpSp>
      <p:sp>
        <p:nvSpPr>
          <p:cNvPr id="22" name="AutoShape 22"/>
          <p:cNvSpPr/>
          <p:nvPr/>
        </p:nvSpPr>
        <p:spPr>
          <a:xfrm>
            <a:off x="9144000" y="9625054"/>
            <a:ext cx="7625581" cy="0"/>
          </a:xfrm>
          <a:prstGeom prst="line">
            <a:avLst/>
          </a:prstGeom>
          <a:ln w="76200" cap="flat">
            <a:solidFill>
              <a:srgbClr val="278033"/>
            </a:solidFill>
            <a:prstDash val="solid"/>
            <a:headEnd type="none" w="sm" len="sm"/>
            <a:tailEnd type="none" w="sm" len="sm"/>
          </a:ln>
        </p:spPr>
        <p:txBody>
          <a:bodyPr/>
          <a:lstStyle/>
          <a:p>
            <a:endParaRPr lang="ko-KR" altLang="en-US"/>
          </a:p>
        </p:txBody>
      </p:sp>
      <p:sp>
        <p:nvSpPr>
          <p:cNvPr id="23" name="TextBox 23"/>
          <p:cNvSpPr txBox="1"/>
          <p:nvPr/>
        </p:nvSpPr>
        <p:spPr>
          <a:xfrm>
            <a:off x="9566274" y="3667975"/>
            <a:ext cx="6781033" cy="709040"/>
          </a:xfrm>
          <a:prstGeom prst="rect">
            <a:avLst/>
          </a:prstGeom>
        </p:spPr>
        <p:txBody>
          <a:bodyPr lIns="0" tIns="0" rIns="0" bIns="0" rtlCol="0" anchor="t">
            <a:spAutoFit/>
          </a:bodyPr>
          <a:lstStyle/>
          <a:p>
            <a:pPr marL="0" lvl="0" indent="0" algn="ctr">
              <a:lnSpc>
                <a:spcPts val="6147"/>
              </a:lnSpc>
            </a:pPr>
            <a:r>
              <a:rPr lang="en-US" altLang="ko-KR" sz="4918" spc="-122" dirty="0">
                <a:solidFill>
                  <a:srgbClr val="FFFFFF"/>
                </a:solidFill>
                <a:latin typeface="Gothic A1 Bold"/>
                <a:ea typeface="Gothic A1 Bold"/>
              </a:rPr>
              <a:t>User</a:t>
            </a:r>
            <a:r>
              <a:rPr lang="ko-KR" altLang="en-US" sz="4918" spc="-122" dirty="0">
                <a:solidFill>
                  <a:srgbClr val="FFFFFF"/>
                </a:solidFill>
                <a:latin typeface="Gothic A1 Bold"/>
                <a:ea typeface="Gothic A1 Bold"/>
              </a:rPr>
              <a:t> </a:t>
            </a:r>
            <a:r>
              <a:rPr lang="en-US" altLang="ko-KR" sz="4918" spc="-122" dirty="0" err="1">
                <a:solidFill>
                  <a:srgbClr val="FFFFFF"/>
                </a:solidFill>
                <a:latin typeface="Gothic A1 Bold"/>
                <a:ea typeface="Gothic A1 Bold"/>
              </a:rPr>
              <a:t>Authentification</a:t>
            </a:r>
            <a:endParaRPr lang="en-US" sz="4918" spc="-122" dirty="0">
              <a:solidFill>
                <a:srgbClr val="FFFFFF"/>
              </a:solidFill>
              <a:latin typeface="Gothic A1 Bold"/>
              <a:ea typeface="Gothic A1 Bold"/>
            </a:endParaRPr>
          </a:p>
        </p:txBody>
      </p:sp>
      <p:sp>
        <p:nvSpPr>
          <p:cNvPr id="25" name="TextBox 25"/>
          <p:cNvSpPr txBox="1"/>
          <p:nvPr/>
        </p:nvSpPr>
        <p:spPr>
          <a:xfrm>
            <a:off x="1286500" y="1017814"/>
            <a:ext cx="10995650"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Security aspects</a:t>
            </a:r>
            <a:endParaRPr lang="en-US" sz="5500" spc="-220" dirty="0">
              <a:solidFill>
                <a:srgbClr val="278033"/>
              </a:solidFill>
              <a:ea typeface="Gothic A1 Ultra-Bold"/>
            </a:endParaRPr>
          </a:p>
        </p:txBody>
      </p:sp>
      <p:sp>
        <p:nvSpPr>
          <p:cNvPr id="27" name="TextBox 15">
            <a:extLst>
              <a:ext uri="{FF2B5EF4-FFF2-40B4-BE49-F238E27FC236}">
                <a16:creationId xmlns:a16="http://schemas.microsoft.com/office/drawing/2014/main" id="{3445DCF2-BFD1-C3DD-98F8-B74F576F21EF}"/>
              </a:ext>
            </a:extLst>
          </p:cNvPr>
          <p:cNvSpPr txBox="1"/>
          <p:nvPr/>
        </p:nvSpPr>
        <p:spPr>
          <a:xfrm>
            <a:off x="1273629" y="5380323"/>
            <a:ext cx="7001078" cy="3397853"/>
          </a:xfrm>
          <a:prstGeom prst="rect">
            <a:avLst/>
          </a:prstGeom>
        </p:spPr>
        <p:txBody>
          <a:bodyPr wrap="square" lIns="0" tIns="0" rIns="0" bIns="0" rtlCol="0" anchor="t">
            <a:spAutoFit/>
          </a:bodyPr>
          <a:lstStyle/>
          <a:p>
            <a:pPr algn="just">
              <a:lnSpc>
                <a:spcPts val="4493"/>
              </a:lnSpc>
            </a:pPr>
            <a:r>
              <a:rPr lang="en-US" sz="3200" spc="-143" dirty="0">
                <a:solidFill>
                  <a:srgbClr val="494949"/>
                </a:solidFill>
                <a:latin typeface="Gothic A1 Light Bold"/>
                <a:ea typeface="Gothic A1 Light Bold"/>
              </a:rPr>
              <a:t>Designed to prevent wiretapping, interference, and counterfeiting in the process of client/server applications communicating over the network, it encrypts to maintain final authentication and communication confidentiality.</a:t>
            </a:r>
          </a:p>
        </p:txBody>
      </p:sp>
      <p:sp>
        <p:nvSpPr>
          <p:cNvPr id="28" name="TextBox 15">
            <a:extLst>
              <a:ext uri="{FF2B5EF4-FFF2-40B4-BE49-F238E27FC236}">
                <a16:creationId xmlns:a16="http://schemas.microsoft.com/office/drawing/2014/main" id="{5BC17D9E-BDCF-601E-A3DA-84893BDAFE1D}"/>
              </a:ext>
            </a:extLst>
          </p:cNvPr>
          <p:cNvSpPr txBox="1"/>
          <p:nvPr/>
        </p:nvSpPr>
        <p:spPr>
          <a:xfrm>
            <a:off x="9408781" y="5152519"/>
            <a:ext cx="7245917" cy="3964996"/>
          </a:xfrm>
          <a:prstGeom prst="rect">
            <a:avLst/>
          </a:prstGeom>
        </p:spPr>
        <p:txBody>
          <a:bodyPr wrap="square" lIns="0" tIns="0" rIns="0" bIns="0" rtlCol="0" anchor="t">
            <a:spAutoFit/>
          </a:bodyPr>
          <a:lstStyle/>
          <a:p>
            <a:pPr algn="just">
              <a:lnSpc>
                <a:spcPts val="4493"/>
              </a:lnSpc>
            </a:pPr>
            <a:r>
              <a:rPr lang="en-US" sz="2800" spc="-143" dirty="0">
                <a:solidFill>
                  <a:srgbClr val="494949"/>
                </a:solidFill>
                <a:latin typeface="Gothic A1 Light Bold"/>
                <a:ea typeface="Gothic A1 Light Bold"/>
              </a:rPr>
              <a:t>When a user logs in, the server stores the authentication information in the session repository and issues a Session ID to the user that can identify the session information. This Session ID is stored in the browser's cookies, and the user's actual authentication information is stored on the server.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713683" y="2977116"/>
            <a:ext cx="10860634" cy="6830393"/>
          </a:xfrm>
          <a:custGeom>
            <a:avLst/>
            <a:gdLst/>
            <a:ahLst/>
            <a:cxnLst/>
            <a:rect l="l" t="t" r="r" b="b"/>
            <a:pathLst>
              <a:path w="10860634" h="6830393">
                <a:moveTo>
                  <a:pt x="0" y="0"/>
                </a:moveTo>
                <a:lnTo>
                  <a:pt x="10860634" y="0"/>
                </a:lnTo>
                <a:lnTo>
                  <a:pt x="10860634" y="6830393"/>
                </a:lnTo>
                <a:lnTo>
                  <a:pt x="0" y="6830393"/>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9762500"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Join the membership page</a:t>
            </a:r>
            <a:endParaRPr lang="en-US" sz="5500" spc="-220" dirty="0">
              <a:solidFill>
                <a:srgbClr val="278033"/>
              </a:solidFill>
              <a:latin typeface="Gothic A1 Ultra-Bold"/>
              <a:ea typeface="Gothic A1 Ul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TextBox 7"/>
          <p:cNvSpPr txBox="1"/>
          <p:nvPr/>
        </p:nvSpPr>
        <p:spPr>
          <a:xfrm>
            <a:off x="1286500" y="1017814"/>
            <a:ext cx="660957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Admin page</a:t>
            </a:r>
            <a:endParaRPr lang="en-US" sz="5500" spc="-220" dirty="0">
              <a:solidFill>
                <a:srgbClr val="278033"/>
              </a:solidFill>
              <a:latin typeface="Gothic A1 Ultra-Bold"/>
              <a:ea typeface="Gothic A1 Ultra-Bold"/>
            </a:endParaRPr>
          </a:p>
        </p:txBody>
      </p:sp>
      <p:grpSp>
        <p:nvGrpSpPr>
          <p:cNvPr id="8" name="Group 8"/>
          <p:cNvGrpSpPr/>
          <p:nvPr/>
        </p:nvGrpSpPr>
        <p:grpSpPr>
          <a:xfrm>
            <a:off x="2767654" y="2974593"/>
            <a:ext cx="12778435" cy="6831967"/>
            <a:chOff x="0" y="0"/>
            <a:chExt cx="17037914" cy="9109289"/>
          </a:xfrm>
        </p:grpSpPr>
        <p:grpSp>
          <p:nvGrpSpPr>
            <p:cNvPr id="9" name="Group 9"/>
            <p:cNvGrpSpPr/>
            <p:nvPr/>
          </p:nvGrpSpPr>
          <p:grpSpPr>
            <a:xfrm>
              <a:off x="0" y="0"/>
              <a:ext cx="17037914" cy="9109289"/>
              <a:chOff x="0" y="0"/>
              <a:chExt cx="6272214" cy="3353428"/>
            </a:xfrm>
          </p:grpSpPr>
          <p:sp>
            <p:nvSpPr>
              <p:cNvPr id="10" name="Freeform 10"/>
              <p:cNvSpPr/>
              <p:nvPr/>
            </p:nvSpPr>
            <p:spPr>
              <a:xfrm>
                <a:off x="0" y="0"/>
                <a:ext cx="6272214" cy="3353427"/>
              </a:xfrm>
              <a:custGeom>
                <a:avLst/>
                <a:gdLst/>
                <a:ahLst/>
                <a:cxnLst/>
                <a:rect l="l" t="t" r="r" b="b"/>
                <a:pathLst>
                  <a:path w="6272214" h="3353427">
                    <a:moveTo>
                      <a:pt x="0" y="0"/>
                    </a:moveTo>
                    <a:lnTo>
                      <a:pt x="0" y="3353427"/>
                    </a:lnTo>
                    <a:lnTo>
                      <a:pt x="6272214" y="3353427"/>
                    </a:lnTo>
                    <a:lnTo>
                      <a:pt x="6272214" y="0"/>
                    </a:lnTo>
                    <a:lnTo>
                      <a:pt x="0" y="0"/>
                    </a:lnTo>
                    <a:close/>
                    <a:moveTo>
                      <a:pt x="6211254" y="3292468"/>
                    </a:moveTo>
                    <a:lnTo>
                      <a:pt x="59690" y="3292468"/>
                    </a:lnTo>
                    <a:lnTo>
                      <a:pt x="59690" y="59690"/>
                    </a:lnTo>
                    <a:lnTo>
                      <a:pt x="6211254" y="59690"/>
                    </a:lnTo>
                    <a:lnTo>
                      <a:pt x="6211254" y="3292468"/>
                    </a:lnTo>
                    <a:close/>
                  </a:path>
                </a:pathLst>
              </a:custGeom>
              <a:solidFill>
                <a:srgbClr val="000000">
                  <a:alpha val="19608"/>
                </a:srgbClr>
              </a:solidFill>
            </p:spPr>
            <p:txBody>
              <a:bodyPr/>
              <a:lstStyle/>
              <a:p>
                <a:endParaRPr lang="ko-KR" altLang="en-US"/>
              </a:p>
            </p:txBody>
          </p:sp>
        </p:grpSp>
        <p:sp>
          <p:nvSpPr>
            <p:cNvPr id="11" name="Freeform 11"/>
            <p:cNvSpPr/>
            <p:nvPr/>
          </p:nvSpPr>
          <p:spPr>
            <a:xfrm>
              <a:off x="330373" y="337392"/>
              <a:ext cx="16374351" cy="7034309"/>
            </a:xfrm>
            <a:custGeom>
              <a:avLst/>
              <a:gdLst/>
              <a:ahLst/>
              <a:cxnLst/>
              <a:rect l="l" t="t" r="r" b="b"/>
              <a:pathLst>
                <a:path w="16374351" h="7034309">
                  <a:moveTo>
                    <a:pt x="0" y="0"/>
                  </a:moveTo>
                  <a:lnTo>
                    <a:pt x="16374350" y="0"/>
                  </a:lnTo>
                  <a:lnTo>
                    <a:pt x="16374350" y="7034309"/>
                  </a:lnTo>
                  <a:lnTo>
                    <a:pt x="0" y="7034309"/>
                  </a:lnTo>
                  <a:lnTo>
                    <a:pt x="0" y="0"/>
                  </a:lnTo>
                  <a:close/>
                </a:path>
              </a:pathLst>
            </a:custGeom>
            <a:blipFill>
              <a:blip r:embed="rId4"/>
              <a:stretch>
                <a:fillRect b="-1752"/>
              </a:stretch>
            </a:blipFill>
          </p:spPr>
          <p:txBody>
            <a:bodyPr/>
            <a:lstStyle/>
            <a:p>
              <a:endParaRPr lang="ko-KR"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766453" y="2944024"/>
            <a:ext cx="10780837" cy="6950306"/>
          </a:xfrm>
          <a:custGeom>
            <a:avLst/>
            <a:gdLst/>
            <a:ahLst/>
            <a:cxnLst/>
            <a:rect l="l" t="t" r="r" b="b"/>
            <a:pathLst>
              <a:path w="10780837" h="6950306">
                <a:moveTo>
                  <a:pt x="0" y="0"/>
                </a:moveTo>
                <a:lnTo>
                  <a:pt x="10780837" y="0"/>
                </a:lnTo>
                <a:lnTo>
                  <a:pt x="10780837" y="6950307"/>
                </a:lnTo>
                <a:lnTo>
                  <a:pt x="0" y="6950307"/>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660957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Web login page</a:t>
            </a:r>
            <a:endParaRPr lang="en-US" sz="5500" spc="-220" dirty="0">
              <a:solidFill>
                <a:srgbClr val="278033"/>
              </a:solidFill>
              <a:latin typeface="Gothic A1 Ultra-Bold"/>
              <a:ea typeface="Gothic A1 Ul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651129" y="2857982"/>
            <a:ext cx="10985743" cy="7088221"/>
          </a:xfrm>
          <a:custGeom>
            <a:avLst/>
            <a:gdLst/>
            <a:ahLst/>
            <a:cxnLst/>
            <a:rect l="l" t="t" r="r" b="b"/>
            <a:pathLst>
              <a:path w="10985743" h="7088221">
                <a:moveTo>
                  <a:pt x="0" y="0"/>
                </a:moveTo>
                <a:lnTo>
                  <a:pt x="10985742" y="0"/>
                </a:lnTo>
                <a:lnTo>
                  <a:pt x="10985742" y="7088221"/>
                </a:lnTo>
                <a:lnTo>
                  <a:pt x="0" y="7088221"/>
                </a:lnTo>
                <a:lnTo>
                  <a:pt x="0" y="0"/>
                </a:lnTo>
                <a:close/>
              </a:path>
            </a:pathLst>
          </a:custGeom>
          <a:blipFill>
            <a:blip r:embed="rId4"/>
            <a:stretch>
              <a:fillRect r="-6329"/>
            </a:stretch>
          </a:blipFill>
        </p:spPr>
        <p:txBody>
          <a:bodyPr/>
          <a:lstStyle/>
          <a:p>
            <a:endParaRPr lang="ko-KR" altLang="en-US"/>
          </a:p>
        </p:txBody>
      </p:sp>
      <p:sp>
        <p:nvSpPr>
          <p:cNvPr id="8" name="TextBox 8"/>
          <p:cNvSpPr txBox="1"/>
          <p:nvPr/>
        </p:nvSpPr>
        <p:spPr>
          <a:xfrm>
            <a:off x="1286500" y="1017814"/>
            <a:ext cx="9771424" cy="1692771"/>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An electrocardiogram examination page</a:t>
            </a:r>
            <a:endParaRPr lang="en-US" sz="5500" spc="-220" dirty="0">
              <a:solidFill>
                <a:srgbClr val="278033"/>
              </a:solidFill>
              <a:latin typeface="Gothic A1 Ultra-Bold"/>
              <a:ea typeface="Gothic A1 Ul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859454" y="2946657"/>
            <a:ext cx="10594836" cy="6830393"/>
          </a:xfrm>
          <a:custGeom>
            <a:avLst/>
            <a:gdLst/>
            <a:ahLst/>
            <a:cxnLst/>
            <a:rect l="l" t="t" r="r" b="b"/>
            <a:pathLst>
              <a:path w="10594836" h="6830393">
                <a:moveTo>
                  <a:pt x="0" y="0"/>
                </a:moveTo>
                <a:lnTo>
                  <a:pt x="10594836" y="0"/>
                </a:lnTo>
                <a:lnTo>
                  <a:pt x="10594836" y="6830393"/>
                </a:lnTo>
                <a:lnTo>
                  <a:pt x="0" y="6830393"/>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854046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Health checklist page</a:t>
            </a:r>
            <a:endParaRPr lang="en-US" sz="5500" spc="-220" dirty="0">
              <a:solidFill>
                <a:srgbClr val="278033"/>
              </a:solidFill>
              <a:latin typeface="Gothic A1 Ultra-Bold"/>
              <a:ea typeface="Gothic A1 Ul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109"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TextBox 6"/>
          <p:cNvSpPr txBox="1"/>
          <p:nvPr/>
        </p:nvSpPr>
        <p:spPr>
          <a:xfrm>
            <a:off x="1273629" y="1017814"/>
            <a:ext cx="6609576" cy="846386"/>
          </a:xfrm>
          <a:prstGeom prst="rect">
            <a:avLst/>
          </a:prstGeom>
        </p:spPr>
        <p:txBody>
          <a:bodyPr lIns="0" tIns="0" rIns="0" bIns="0" rtlCol="0" anchor="t">
            <a:spAutoFit/>
          </a:bodyPr>
          <a:lstStyle/>
          <a:p>
            <a:pPr marL="0" lvl="0" indent="0" algn="l">
              <a:lnSpc>
                <a:spcPts val="6600"/>
              </a:lnSpc>
              <a:spcBef>
                <a:spcPct val="0"/>
              </a:spcBef>
            </a:pPr>
            <a:r>
              <a:rPr lang="en-US" altLang="ko-KR" sz="6000" b="0" i="0" dirty="0">
                <a:solidFill>
                  <a:srgbClr val="278033"/>
                </a:solidFill>
                <a:effectLst/>
                <a:latin typeface="Gothic A1 Bold" panose="020B0600000101010101" charset="-127"/>
                <a:ea typeface="Gothic A1 Bold" panose="020B0600000101010101" charset="-127"/>
                <a:cs typeface="Gothic A1 Bold" panose="020B0600000101010101" charset="-127"/>
              </a:rPr>
              <a:t>Contents</a:t>
            </a:r>
            <a:endParaRPr lang="en-US" sz="5500" spc="-220" dirty="0">
              <a:solidFill>
                <a:srgbClr val="278033"/>
              </a:solidFill>
              <a:latin typeface="Gothic A1 Bold" panose="020B0600000101010101" charset="-127"/>
              <a:ea typeface="Gothic A1 Bold" panose="020B0600000101010101" charset="-127"/>
              <a:cs typeface="Gothic A1 Bold" panose="020B0600000101010101" charset="-127"/>
            </a:endParaRPr>
          </a:p>
        </p:txBody>
      </p:sp>
      <p:grpSp>
        <p:nvGrpSpPr>
          <p:cNvPr id="35" name="Group 35"/>
          <p:cNvGrpSpPr/>
          <p:nvPr/>
        </p:nvGrpSpPr>
        <p:grpSpPr>
          <a:xfrm>
            <a:off x="9552523" y="3600450"/>
            <a:ext cx="3086100" cy="5131641"/>
            <a:chOff x="0" y="0"/>
            <a:chExt cx="4114800" cy="6842188"/>
          </a:xfrm>
        </p:grpSpPr>
        <p:grpSp>
          <p:nvGrpSpPr>
            <p:cNvPr id="36" name="Group 36"/>
            <p:cNvGrpSpPr/>
            <p:nvPr/>
          </p:nvGrpSpPr>
          <p:grpSpPr>
            <a:xfrm>
              <a:off x="0" y="0"/>
              <a:ext cx="4114800" cy="6842188"/>
              <a:chOff x="0" y="0"/>
              <a:chExt cx="812800" cy="1351543"/>
            </a:xfrm>
          </p:grpSpPr>
          <p:sp>
            <p:nvSpPr>
              <p:cNvPr id="37" name="Freeform 37"/>
              <p:cNvSpPr/>
              <p:nvPr/>
            </p:nvSpPr>
            <p:spPr>
              <a:xfrm>
                <a:off x="0" y="0"/>
                <a:ext cx="812800" cy="1351543"/>
              </a:xfrm>
              <a:custGeom>
                <a:avLst/>
                <a:gdLst/>
                <a:ahLst/>
                <a:cxnLst/>
                <a:rect l="l" t="t" r="r" b="b"/>
                <a:pathLst>
                  <a:path w="812800" h="1351543">
                    <a:moveTo>
                      <a:pt x="0" y="0"/>
                    </a:moveTo>
                    <a:lnTo>
                      <a:pt x="812800" y="0"/>
                    </a:lnTo>
                    <a:lnTo>
                      <a:pt x="812800" y="1351543"/>
                    </a:lnTo>
                    <a:lnTo>
                      <a:pt x="0" y="1351543"/>
                    </a:lnTo>
                    <a:close/>
                  </a:path>
                </a:pathLst>
              </a:custGeom>
              <a:solidFill>
                <a:srgbClr val="F4F4F4"/>
              </a:solidFill>
            </p:spPr>
            <p:txBody>
              <a:bodyPr/>
              <a:lstStyle/>
              <a:p>
                <a:endParaRPr lang="ko-KR" altLang="en-US"/>
              </a:p>
            </p:txBody>
          </p:sp>
          <p:sp>
            <p:nvSpPr>
              <p:cNvPr id="38" name="TextBox 38"/>
              <p:cNvSpPr txBox="1"/>
              <p:nvPr/>
            </p:nvSpPr>
            <p:spPr>
              <a:xfrm>
                <a:off x="0" y="-28575"/>
                <a:ext cx="812800" cy="1380118"/>
              </a:xfrm>
              <a:prstGeom prst="rect">
                <a:avLst/>
              </a:prstGeom>
            </p:spPr>
            <p:txBody>
              <a:bodyPr lIns="50800" tIns="50800" rIns="50800" bIns="50800" rtlCol="0" anchor="ctr"/>
              <a:lstStyle/>
              <a:p>
                <a:pPr algn="ctr">
                  <a:lnSpc>
                    <a:spcPts val="3249"/>
                  </a:lnSpc>
                </a:pPr>
                <a:endParaRPr/>
              </a:p>
            </p:txBody>
          </p:sp>
        </p:grpSp>
        <p:sp>
          <p:nvSpPr>
            <p:cNvPr id="39" name="AutoShape 39"/>
            <p:cNvSpPr/>
            <p:nvPr/>
          </p:nvSpPr>
          <p:spPr>
            <a:xfrm>
              <a:off x="0" y="0"/>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sp>
          <p:nvSpPr>
            <p:cNvPr id="40" name="AutoShape 40"/>
            <p:cNvSpPr/>
            <p:nvPr/>
          </p:nvSpPr>
          <p:spPr>
            <a:xfrm>
              <a:off x="0" y="6778688"/>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grpSp>
      <p:grpSp>
        <p:nvGrpSpPr>
          <p:cNvPr id="41" name="Group 41"/>
          <p:cNvGrpSpPr/>
          <p:nvPr/>
        </p:nvGrpSpPr>
        <p:grpSpPr>
          <a:xfrm>
            <a:off x="10376162" y="2939594"/>
            <a:ext cx="1438823" cy="1321712"/>
            <a:chOff x="0" y="0"/>
            <a:chExt cx="1918431" cy="1762283"/>
          </a:xfrm>
        </p:grpSpPr>
        <p:grpSp>
          <p:nvGrpSpPr>
            <p:cNvPr id="42" name="Group 42"/>
            <p:cNvGrpSpPr/>
            <p:nvPr/>
          </p:nvGrpSpPr>
          <p:grpSpPr>
            <a:xfrm>
              <a:off x="78074" y="0"/>
              <a:ext cx="1762283" cy="176228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8033"/>
              </a:solidFill>
            </p:spPr>
            <p:txBody>
              <a:bodyPr/>
              <a:lstStyle/>
              <a:p>
                <a:endParaRPr lang="ko-KR" altLang="en-US"/>
              </a:p>
            </p:txBody>
          </p:sp>
          <p:sp>
            <p:nvSpPr>
              <p:cNvPr id="44" name="TextBox 44"/>
              <p:cNvSpPr txBox="1"/>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sp>
          <p:nvSpPr>
            <p:cNvPr id="45" name="TextBox 45"/>
            <p:cNvSpPr txBox="1"/>
            <p:nvPr/>
          </p:nvSpPr>
          <p:spPr>
            <a:xfrm>
              <a:off x="0" y="408066"/>
              <a:ext cx="1918431" cy="955675"/>
            </a:xfrm>
            <a:prstGeom prst="rect">
              <a:avLst/>
            </a:prstGeom>
          </p:spPr>
          <p:txBody>
            <a:bodyPr lIns="0" tIns="0" rIns="0" bIns="0" rtlCol="0" anchor="t">
              <a:spAutoFit/>
            </a:bodyPr>
            <a:lstStyle/>
            <a:p>
              <a:pPr algn="ctr">
                <a:lnSpc>
                  <a:spcPts val="5759"/>
                </a:lnSpc>
              </a:pPr>
              <a:r>
                <a:rPr lang="en-US" sz="4799" spc="47">
                  <a:solidFill>
                    <a:srgbClr val="FFFFFF"/>
                  </a:solidFill>
                  <a:latin typeface="Montserrat Ultra-Bold"/>
                </a:rPr>
                <a:t>03</a:t>
              </a:r>
            </a:p>
          </p:txBody>
        </p:sp>
      </p:grpSp>
      <p:sp>
        <p:nvSpPr>
          <p:cNvPr id="46" name="TextBox 46"/>
          <p:cNvSpPr txBox="1"/>
          <p:nvPr/>
        </p:nvSpPr>
        <p:spPr>
          <a:xfrm>
            <a:off x="9552523" y="4422307"/>
            <a:ext cx="3086100" cy="1311641"/>
          </a:xfrm>
          <a:prstGeom prst="rect">
            <a:avLst/>
          </a:prstGeom>
        </p:spPr>
        <p:txBody>
          <a:bodyPr wrap="square" lIns="0" tIns="0" rIns="0" bIns="0" rtlCol="0" anchor="t">
            <a:spAutoFit/>
          </a:bodyPr>
          <a:lstStyle/>
          <a:p>
            <a:pPr algn="ctr">
              <a:lnSpc>
                <a:spcPct val="150000"/>
              </a:lnSpc>
            </a:pPr>
            <a:r>
              <a:rPr lang="en-US" sz="3000" spc="-60" dirty="0">
                <a:solidFill>
                  <a:srgbClr val="278033"/>
                </a:solidFill>
                <a:latin typeface="Gothic A1 Bold"/>
                <a:ea typeface="Gothic A1 Bold"/>
              </a:rPr>
              <a:t>Process and Implementation</a:t>
            </a:r>
            <a:endParaRPr lang="en-US" sz="3000" spc="-117" dirty="0">
              <a:solidFill>
                <a:srgbClr val="494949"/>
              </a:solidFill>
              <a:ea typeface="Gothic A1 Bold"/>
            </a:endParaRPr>
          </a:p>
        </p:txBody>
      </p:sp>
      <p:sp>
        <p:nvSpPr>
          <p:cNvPr id="47" name="TextBox 47"/>
          <p:cNvSpPr txBox="1"/>
          <p:nvPr/>
        </p:nvSpPr>
        <p:spPr>
          <a:xfrm>
            <a:off x="9448800" y="6471383"/>
            <a:ext cx="3266023" cy="1937775"/>
          </a:xfrm>
          <a:prstGeom prst="rect">
            <a:avLst/>
          </a:prstGeom>
        </p:spPr>
        <p:txBody>
          <a:bodyPr wrap="square" lIns="0" tIns="0" rIns="0" bIns="0" rtlCol="0" anchor="t">
            <a:spAutoFit/>
          </a:bodyPr>
          <a:lstStyle/>
          <a:p>
            <a:pPr algn="ctr">
              <a:lnSpc>
                <a:spcPts val="3899"/>
              </a:lnSpc>
            </a:pPr>
            <a:r>
              <a:rPr lang="en-US" altLang="ko-KR" sz="2000" b="0" i="0" dirty="0">
                <a:solidFill>
                  <a:srgbClr val="000000"/>
                </a:solidFill>
                <a:effectLst/>
                <a:latin typeface="Gothic A1 Bold" panose="020B0600000101010101" charset="-127"/>
                <a:ea typeface="Gothic A1 Bold" panose="020B0600000101010101" charset="-127"/>
                <a:cs typeface="Gothic A1 Bold" panose="020B0600000101010101" charset="-127"/>
              </a:rPr>
              <a:t>Development Environment,</a:t>
            </a:r>
          </a:p>
          <a:p>
            <a:pPr algn="ctr">
              <a:lnSpc>
                <a:spcPts val="3899"/>
              </a:lnSpc>
            </a:pPr>
            <a:r>
              <a:rPr lang="en-US" altLang="ko-KR" sz="2000" b="0" i="0" dirty="0">
                <a:solidFill>
                  <a:srgbClr val="000000"/>
                </a:solidFill>
                <a:effectLst/>
                <a:latin typeface="Gothic A1 Bold" panose="020B0600000101010101" charset="-127"/>
                <a:ea typeface="Gothic A1 Bold" panose="020B0600000101010101" charset="-127"/>
                <a:cs typeface="Gothic A1 Bold" panose="020B0600000101010101" charset="-127"/>
              </a:rPr>
              <a:t>System Configuration, </a:t>
            </a:r>
            <a:endParaRPr lang="en-US" sz="2000" dirty="0">
              <a:solidFill>
                <a:srgbClr val="56DB9B"/>
              </a:solidFill>
              <a:latin typeface="Gothic A1 Bold" panose="020B0600000101010101" charset="-127"/>
              <a:ea typeface="Gothic A1 Bold" panose="020B0600000101010101" charset="-127"/>
              <a:cs typeface="Gothic A1 Bold" panose="020B0600000101010101" charset="-127"/>
            </a:endParaRPr>
          </a:p>
          <a:p>
            <a:pPr algn="ctr">
              <a:lnSpc>
                <a:spcPts val="3899"/>
              </a:lnSpc>
            </a:pPr>
            <a:r>
              <a:rPr lang="en-US" altLang="ko-KR" sz="2000" b="0" i="0" dirty="0">
                <a:solidFill>
                  <a:srgbClr val="000000"/>
                </a:solidFill>
                <a:effectLst/>
                <a:latin typeface="Gothic A1 Bold" panose="020B0600000101010101" charset="-127"/>
                <a:ea typeface="Gothic A1 Bold" panose="020B0600000101010101" charset="-127"/>
                <a:cs typeface="Gothic A1 Bold" panose="020B0600000101010101" charset="-127"/>
              </a:rPr>
              <a:t>Security,</a:t>
            </a:r>
          </a:p>
          <a:p>
            <a:pPr algn="ctr">
              <a:lnSpc>
                <a:spcPts val="3899"/>
              </a:lnSpc>
            </a:pPr>
            <a:r>
              <a:rPr lang="en-US" sz="2000" dirty="0">
                <a:solidFill>
                  <a:srgbClr val="000000"/>
                </a:solidFill>
                <a:latin typeface="Gothic A1 Bold" panose="020B0600000101010101" charset="-127"/>
                <a:ea typeface="Gothic A1 Bold" panose="020B0600000101010101" charset="-127"/>
                <a:cs typeface="Gothic A1 Bold" panose="020B0600000101010101" charset="-127"/>
              </a:rPr>
              <a:t>Web Page</a:t>
            </a:r>
            <a:endParaRPr lang="en-US" sz="2000" dirty="0">
              <a:solidFill>
                <a:srgbClr val="56DB9B"/>
              </a:solidFill>
              <a:latin typeface="Gothic A1 Bold" panose="020B0600000101010101" charset="-127"/>
              <a:ea typeface="Gothic A1 Bold" panose="020B0600000101010101" charset="-127"/>
              <a:cs typeface="Gothic A1 Bold" panose="020B0600000101010101" charset="-127"/>
            </a:endParaRPr>
          </a:p>
        </p:txBody>
      </p:sp>
      <p:sp>
        <p:nvSpPr>
          <p:cNvPr id="48" name="AutoShape 48"/>
          <p:cNvSpPr/>
          <p:nvPr/>
        </p:nvSpPr>
        <p:spPr>
          <a:xfrm>
            <a:off x="9801280" y="6366608"/>
            <a:ext cx="2588586" cy="0"/>
          </a:xfrm>
          <a:prstGeom prst="line">
            <a:avLst/>
          </a:prstGeom>
          <a:ln w="19050" cap="flat">
            <a:solidFill>
              <a:srgbClr val="278033"/>
            </a:solidFill>
            <a:prstDash val="solid"/>
            <a:headEnd type="none" w="sm" len="sm"/>
            <a:tailEnd type="none" w="sm" len="sm"/>
          </a:ln>
        </p:spPr>
        <p:txBody>
          <a:bodyPr/>
          <a:lstStyle/>
          <a:p>
            <a:endParaRPr lang="ko-KR" altLang="en-US"/>
          </a:p>
        </p:txBody>
      </p:sp>
      <p:grpSp>
        <p:nvGrpSpPr>
          <p:cNvPr id="49" name="Group 49"/>
          <p:cNvGrpSpPr/>
          <p:nvPr/>
        </p:nvGrpSpPr>
        <p:grpSpPr>
          <a:xfrm>
            <a:off x="13451562" y="3600450"/>
            <a:ext cx="3086100" cy="5131641"/>
            <a:chOff x="0" y="0"/>
            <a:chExt cx="4114800" cy="6842188"/>
          </a:xfrm>
        </p:grpSpPr>
        <p:grpSp>
          <p:nvGrpSpPr>
            <p:cNvPr id="50" name="Group 50"/>
            <p:cNvGrpSpPr/>
            <p:nvPr/>
          </p:nvGrpSpPr>
          <p:grpSpPr>
            <a:xfrm>
              <a:off x="0" y="0"/>
              <a:ext cx="4114800" cy="6842188"/>
              <a:chOff x="0" y="0"/>
              <a:chExt cx="812800" cy="1351543"/>
            </a:xfrm>
          </p:grpSpPr>
          <p:sp>
            <p:nvSpPr>
              <p:cNvPr id="51" name="Freeform 51"/>
              <p:cNvSpPr/>
              <p:nvPr/>
            </p:nvSpPr>
            <p:spPr>
              <a:xfrm>
                <a:off x="0" y="0"/>
                <a:ext cx="812800" cy="1351543"/>
              </a:xfrm>
              <a:custGeom>
                <a:avLst/>
                <a:gdLst/>
                <a:ahLst/>
                <a:cxnLst/>
                <a:rect l="l" t="t" r="r" b="b"/>
                <a:pathLst>
                  <a:path w="812800" h="1351543">
                    <a:moveTo>
                      <a:pt x="0" y="0"/>
                    </a:moveTo>
                    <a:lnTo>
                      <a:pt x="812800" y="0"/>
                    </a:lnTo>
                    <a:lnTo>
                      <a:pt x="812800" y="1351543"/>
                    </a:lnTo>
                    <a:lnTo>
                      <a:pt x="0" y="1351543"/>
                    </a:lnTo>
                    <a:close/>
                  </a:path>
                </a:pathLst>
              </a:custGeom>
              <a:solidFill>
                <a:srgbClr val="F4F4F4"/>
              </a:solidFill>
            </p:spPr>
            <p:txBody>
              <a:bodyPr/>
              <a:lstStyle/>
              <a:p>
                <a:endParaRPr lang="ko-KR" altLang="en-US"/>
              </a:p>
            </p:txBody>
          </p:sp>
          <p:sp>
            <p:nvSpPr>
              <p:cNvPr id="52" name="TextBox 52"/>
              <p:cNvSpPr txBox="1"/>
              <p:nvPr/>
            </p:nvSpPr>
            <p:spPr>
              <a:xfrm>
                <a:off x="0" y="-28575"/>
                <a:ext cx="812800" cy="1380118"/>
              </a:xfrm>
              <a:prstGeom prst="rect">
                <a:avLst/>
              </a:prstGeom>
            </p:spPr>
            <p:txBody>
              <a:bodyPr lIns="50800" tIns="50800" rIns="50800" bIns="50800" rtlCol="0" anchor="ctr"/>
              <a:lstStyle/>
              <a:p>
                <a:pPr algn="ctr">
                  <a:lnSpc>
                    <a:spcPts val="3249"/>
                  </a:lnSpc>
                </a:pPr>
                <a:endParaRPr/>
              </a:p>
            </p:txBody>
          </p:sp>
        </p:grpSp>
        <p:sp>
          <p:nvSpPr>
            <p:cNvPr id="53" name="AutoShape 53"/>
            <p:cNvSpPr/>
            <p:nvPr/>
          </p:nvSpPr>
          <p:spPr>
            <a:xfrm>
              <a:off x="0" y="0"/>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sp>
          <p:nvSpPr>
            <p:cNvPr id="54" name="AutoShape 54"/>
            <p:cNvSpPr/>
            <p:nvPr/>
          </p:nvSpPr>
          <p:spPr>
            <a:xfrm>
              <a:off x="0" y="6778688"/>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grpSp>
      <p:grpSp>
        <p:nvGrpSpPr>
          <p:cNvPr id="55" name="Group 55"/>
          <p:cNvGrpSpPr/>
          <p:nvPr/>
        </p:nvGrpSpPr>
        <p:grpSpPr>
          <a:xfrm>
            <a:off x="14275200" y="2939594"/>
            <a:ext cx="1438823" cy="1321712"/>
            <a:chOff x="0" y="0"/>
            <a:chExt cx="1918431" cy="1762283"/>
          </a:xfrm>
        </p:grpSpPr>
        <p:grpSp>
          <p:nvGrpSpPr>
            <p:cNvPr id="56" name="Group 56"/>
            <p:cNvGrpSpPr/>
            <p:nvPr/>
          </p:nvGrpSpPr>
          <p:grpSpPr>
            <a:xfrm>
              <a:off x="78074" y="0"/>
              <a:ext cx="1762283" cy="1762283"/>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8033"/>
              </a:solidFill>
            </p:spPr>
            <p:txBody>
              <a:bodyPr/>
              <a:lstStyle/>
              <a:p>
                <a:endParaRPr lang="ko-KR" altLang="en-US"/>
              </a:p>
            </p:txBody>
          </p:sp>
          <p:sp>
            <p:nvSpPr>
              <p:cNvPr id="58" name="TextBox 58"/>
              <p:cNvSpPr txBox="1"/>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sp>
          <p:nvSpPr>
            <p:cNvPr id="59" name="TextBox 59"/>
            <p:cNvSpPr txBox="1"/>
            <p:nvPr/>
          </p:nvSpPr>
          <p:spPr>
            <a:xfrm>
              <a:off x="0" y="408066"/>
              <a:ext cx="1918431" cy="955675"/>
            </a:xfrm>
            <a:prstGeom prst="rect">
              <a:avLst/>
            </a:prstGeom>
          </p:spPr>
          <p:txBody>
            <a:bodyPr lIns="0" tIns="0" rIns="0" bIns="0" rtlCol="0" anchor="t">
              <a:spAutoFit/>
            </a:bodyPr>
            <a:lstStyle/>
            <a:p>
              <a:pPr algn="ctr">
                <a:lnSpc>
                  <a:spcPts val="5759"/>
                </a:lnSpc>
              </a:pPr>
              <a:r>
                <a:rPr lang="en-US" sz="4799" spc="47">
                  <a:solidFill>
                    <a:srgbClr val="FFFFFF"/>
                  </a:solidFill>
                  <a:latin typeface="Montserrat Ultra-Bold"/>
                </a:rPr>
                <a:t>04</a:t>
              </a:r>
            </a:p>
          </p:txBody>
        </p:sp>
      </p:grpSp>
      <p:sp>
        <p:nvSpPr>
          <p:cNvPr id="60" name="TextBox 60"/>
          <p:cNvSpPr txBox="1"/>
          <p:nvPr/>
        </p:nvSpPr>
        <p:spPr>
          <a:xfrm>
            <a:off x="13403812" y="4783266"/>
            <a:ext cx="3086100" cy="619144"/>
          </a:xfrm>
          <a:prstGeom prst="rect">
            <a:avLst/>
          </a:prstGeom>
        </p:spPr>
        <p:txBody>
          <a:bodyPr lIns="0" tIns="0" rIns="0" bIns="0" rtlCol="0" anchor="t">
            <a:spAutoFit/>
          </a:bodyPr>
          <a:lstStyle/>
          <a:p>
            <a:pPr algn="ctr">
              <a:lnSpc>
                <a:spcPct val="150000"/>
              </a:lnSpc>
            </a:pPr>
            <a:r>
              <a:rPr lang="en-US" altLang="ko-KR" sz="3000" spc="-87" dirty="0">
                <a:solidFill>
                  <a:srgbClr val="278033"/>
                </a:solidFill>
                <a:latin typeface="Gothic A1 Bold"/>
              </a:rPr>
              <a:t>Conclusion</a:t>
            </a:r>
            <a:endParaRPr lang="en-US" sz="3000" spc="-224" dirty="0">
              <a:solidFill>
                <a:srgbClr val="494949"/>
              </a:solidFill>
              <a:ea typeface="Gothic A1 Bold"/>
            </a:endParaRPr>
          </a:p>
        </p:txBody>
      </p:sp>
      <p:sp>
        <p:nvSpPr>
          <p:cNvPr id="61" name="TextBox 61"/>
          <p:cNvSpPr txBox="1"/>
          <p:nvPr/>
        </p:nvSpPr>
        <p:spPr>
          <a:xfrm>
            <a:off x="13463421" y="7204369"/>
            <a:ext cx="3086100" cy="647741"/>
          </a:xfrm>
          <a:prstGeom prst="rect">
            <a:avLst/>
          </a:prstGeom>
        </p:spPr>
        <p:txBody>
          <a:bodyPr lIns="0" tIns="0" rIns="0" bIns="0" rtlCol="0" anchor="t">
            <a:spAutoFit/>
          </a:bodyPr>
          <a:lstStyle/>
          <a:p>
            <a:pPr algn="ctr">
              <a:lnSpc>
                <a:spcPts val="5699"/>
              </a:lnSpc>
            </a:pPr>
            <a:r>
              <a:rPr lang="en-US" altLang="ko-KR" sz="3000" dirty="0">
                <a:solidFill>
                  <a:srgbClr val="000000"/>
                </a:solidFill>
                <a:latin typeface="Gothic A1 Bold" panose="020B0600000101010101" charset="-127"/>
                <a:ea typeface="Gothic A1 Bold" panose="020B0600000101010101" charset="-127"/>
                <a:cs typeface="Gothic A1 Bold" panose="020B0600000101010101" charset="-127"/>
              </a:rPr>
              <a:t>F</a:t>
            </a:r>
            <a:r>
              <a:rPr lang="en-US" altLang="ko-KR" sz="3000" b="0" i="0" dirty="0">
                <a:solidFill>
                  <a:srgbClr val="000000"/>
                </a:solidFill>
                <a:effectLst/>
                <a:latin typeface="Gothic A1 Bold" panose="020B0600000101010101" charset="-127"/>
                <a:ea typeface="Gothic A1 Bold" panose="020B0600000101010101" charset="-127"/>
                <a:cs typeface="Gothic A1 Bold" panose="020B0600000101010101" charset="-127"/>
              </a:rPr>
              <a:t>uture Plan</a:t>
            </a:r>
            <a:endParaRPr lang="en-US" sz="3000" dirty="0">
              <a:solidFill>
                <a:srgbClr val="56DB9B"/>
              </a:solidFill>
              <a:latin typeface="Gothic A1 Bold" panose="020B0600000101010101" charset="-127"/>
              <a:ea typeface="Gothic A1 Bold" panose="020B0600000101010101" charset="-127"/>
              <a:cs typeface="Gothic A1 Bold" panose="020B0600000101010101" charset="-127"/>
            </a:endParaRPr>
          </a:p>
        </p:txBody>
      </p:sp>
      <p:sp>
        <p:nvSpPr>
          <p:cNvPr id="62" name="AutoShape 62"/>
          <p:cNvSpPr/>
          <p:nvPr/>
        </p:nvSpPr>
        <p:spPr>
          <a:xfrm>
            <a:off x="13700319" y="6366608"/>
            <a:ext cx="2588586" cy="0"/>
          </a:xfrm>
          <a:prstGeom prst="line">
            <a:avLst/>
          </a:prstGeom>
          <a:ln w="19050" cap="flat">
            <a:solidFill>
              <a:srgbClr val="278033"/>
            </a:solidFill>
            <a:prstDash val="solid"/>
            <a:headEnd type="none" w="sm" len="sm"/>
            <a:tailEnd type="none" w="sm" len="sm"/>
          </a:ln>
        </p:spPr>
        <p:txBody>
          <a:bodyPr/>
          <a:lstStyle/>
          <a:p>
            <a:endParaRPr lang="ko-KR" altLang="en-US"/>
          </a:p>
        </p:txBody>
      </p:sp>
      <p:grpSp>
        <p:nvGrpSpPr>
          <p:cNvPr id="69" name="그룹 68">
            <a:extLst>
              <a:ext uri="{FF2B5EF4-FFF2-40B4-BE49-F238E27FC236}">
                <a16:creationId xmlns:a16="http://schemas.microsoft.com/office/drawing/2014/main" id="{60EB5603-CFB0-435B-B5C4-A22793C9175D}"/>
              </a:ext>
            </a:extLst>
          </p:cNvPr>
          <p:cNvGrpSpPr/>
          <p:nvPr/>
        </p:nvGrpSpPr>
        <p:grpSpPr>
          <a:xfrm>
            <a:off x="5631685" y="2939594"/>
            <a:ext cx="3089414" cy="5792497"/>
            <a:chOff x="1754446" y="2939594"/>
            <a:chExt cx="3089414" cy="5792497"/>
          </a:xfrm>
        </p:grpSpPr>
        <p:grpSp>
          <p:nvGrpSpPr>
            <p:cNvPr id="7" name="Group 7"/>
            <p:cNvGrpSpPr/>
            <p:nvPr/>
          </p:nvGrpSpPr>
          <p:grpSpPr>
            <a:xfrm>
              <a:off x="1754446" y="3600450"/>
              <a:ext cx="3086100" cy="5131641"/>
              <a:chOff x="0" y="0"/>
              <a:chExt cx="4114800" cy="6842188"/>
            </a:xfrm>
          </p:grpSpPr>
          <p:grpSp>
            <p:nvGrpSpPr>
              <p:cNvPr id="8" name="Group 8"/>
              <p:cNvGrpSpPr/>
              <p:nvPr/>
            </p:nvGrpSpPr>
            <p:grpSpPr>
              <a:xfrm>
                <a:off x="0" y="0"/>
                <a:ext cx="4114800" cy="6842188"/>
                <a:chOff x="0" y="0"/>
                <a:chExt cx="812800" cy="1351543"/>
              </a:xfrm>
            </p:grpSpPr>
            <p:sp>
              <p:nvSpPr>
                <p:cNvPr id="9" name="Freeform 9"/>
                <p:cNvSpPr/>
                <p:nvPr/>
              </p:nvSpPr>
              <p:spPr>
                <a:xfrm>
                  <a:off x="0" y="0"/>
                  <a:ext cx="812800" cy="1351543"/>
                </a:xfrm>
                <a:custGeom>
                  <a:avLst/>
                  <a:gdLst/>
                  <a:ahLst/>
                  <a:cxnLst/>
                  <a:rect l="l" t="t" r="r" b="b"/>
                  <a:pathLst>
                    <a:path w="812800" h="1351543">
                      <a:moveTo>
                        <a:pt x="0" y="0"/>
                      </a:moveTo>
                      <a:lnTo>
                        <a:pt x="812800" y="0"/>
                      </a:lnTo>
                      <a:lnTo>
                        <a:pt x="812800" y="1351543"/>
                      </a:lnTo>
                      <a:lnTo>
                        <a:pt x="0" y="1351543"/>
                      </a:lnTo>
                      <a:close/>
                    </a:path>
                  </a:pathLst>
                </a:custGeom>
                <a:solidFill>
                  <a:srgbClr val="F4F4F4"/>
                </a:solidFill>
              </p:spPr>
              <p:txBody>
                <a:bodyPr/>
                <a:lstStyle/>
                <a:p>
                  <a:endParaRPr lang="ko-KR" altLang="en-US"/>
                </a:p>
              </p:txBody>
            </p:sp>
            <p:sp>
              <p:nvSpPr>
                <p:cNvPr id="10" name="TextBox 10"/>
                <p:cNvSpPr txBox="1"/>
                <p:nvPr/>
              </p:nvSpPr>
              <p:spPr>
                <a:xfrm>
                  <a:off x="0" y="-28575"/>
                  <a:ext cx="812800" cy="1380118"/>
                </a:xfrm>
                <a:prstGeom prst="rect">
                  <a:avLst/>
                </a:prstGeom>
              </p:spPr>
              <p:txBody>
                <a:bodyPr lIns="50800" tIns="50800" rIns="50800" bIns="50800" rtlCol="0" anchor="ctr"/>
                <a:lstStyle/>
                <a:p>
                  <a:pPr algn="ctr">
                    <a:lnSpc>
                      <a:spcPts val="3249"/>
                    </a:lnSpc>
                  </a:pPr>
                  <a:endParaRPr/>
                </a:p>
              </p:txBody>
            </p:sp>
          </p:grpSp>
          <p:sp>
            <p:nvSpPr>
              <p:cNvPr id="11" name="AutoShape 11"/>
              <p:cNvSpPr/>
              <p:nvPr/>
            </p:nvSpPr>
            <p:spPr>
              <a:xfrm>
                <a:off x="0" y="0"/>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sp>
            <p:nvSpPr>
              <p:cNvPr id="12" name="AutoShape 12"/>
              <p:cNvSpPr/>
              <p:nvPr/>
            </p:nvSpPr>
            <p:spPr>
              <a:xfrm>
                <a:off x="0" y="6778688"/>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grpSp>
        <p:sp>
          <p:nvSpPr>
            <p:cNvPr id="14" name="TextBox 14"/>
            <p:cNvSpPr txBox="1"/>
            <p:nvPr/>
          </p:nvSpPr>
          <p:spPr>
            <a:xfrm>
              <a:off x="1754446" y="6566633"/>
              <a:ext cx="3086100" cy="1347613"/>
            </a:xfrm>
            <a:prstGeom prst="rect">
              <a:avLst/>
            </a:prstGeom>
          </p:spPr>
          <p:txBody>
            <a:bodyPr lIns="0" tIns="0" rIns="0" bIns="0" rtlCol="0" anchor="t">
              <a:spAutoFit/>
            </a:bodyPr>
            <a:lstStyle/>
            <a:p>
              <a:pPr algn="ctr">
                <a:lnSpc>
                  <a:spcPts val="5699"/>
                </a:lnSpc>
              </a:pPr>
              <a:r>
                <a:rPr lang="en-US" altLang="ko-KR" sz="2200" b="0" i="0" dirty="0">
                  <a:solidFill>
                    <a:srgbClr val="000000"/>
                  </a:solidFill>
                  <a:effectLst/>
                  <a:latin typeface="Gothic A1 Bold" panose="020B0600000101010101" charset="-127"/>
                  <a:ea typeface="Gothic A1 Bold" panose="020B0600000101010101" charset="-127"/>
                  <a:cs typeface="Gothic A1 Bold" panose="020B0600000101010101" charset="-127"/>
                </a:rPr>
                <a:t>Research background,</a:t>
              </a:r>
            </a:p>
            <a:p>
              <a:pPr algn="ctr">
                <a:lnSpc>
                  <a:spcPts val="5699"/>
                </a:lnSpc>
              </a:pPr>
              <a:r>
                <a:rPr lang="en-US" altLang="ko-KR" sz="2200" dirty="0">
                  <a:solidFill>
                    <a:srgbClr val="000000"/>
                  </a:solidFill>
                  <a:latin typeface="Gothic A1 Bold" panose="020B0600000101010101" charset="-127"/>
                  <a:ea typeface="Gothic A1 Bold" panose="020B0600000101010101" charset="-127"/>
                  <a:cs typeface="Gothic A1 Bold" panose="020B0600000101010101" charset="-127"/>
                </a:rPr>
                <a:t>T</a:t>
              </a:r>
              <a:r>
                <a:rPr lang="en-US" altLang="ko-KR" sz="2200" b="0" i="0" dirty="0">
                  <a:solidFill>
                    <a:srgbClr val="000000"/>
                  </a:solidFill>
                  <a:effectLst/>
                  <a:latin typeface="Gothic A1 Bold" panose="020B0600000101010101" charset="-127"/>
                  <a:ea typeface="Gothic A1 Bold" panose="020B0600000101010101" charset="-127"/>
                  <a:cs typeface="Gothic A1 Bold" panose="020B0600000101010101" charset="-127"/>
                </a:rPr>
                <a:t>he </a:t>
              </a:r>
              <a:r>
                <a:rPr lang="en-US" altLang="ko-KR" sz="2200" dirty="0">
                  <a:solidFill>
                    <a:srgbClr val="000000"/>
                  </a:solidFill>
                  <a:latin typeface="Gothic A1 Bold" panose="020B0600000101010101" charset="-127"/>
                  <a:ea typeface="Gothic A1 Bold" panose="020B0600000101010101" charset="-127"/>
                  <a:cs typeface="Gothic A1 Bold" panose="020B0600000101010101" charset="-127"/>
                </a:rPr>
                <a:t>n</a:t>
              </a:r>
              <a:r>
                <a:rPr lang="en-US" altLang="ko-KR" sz="2200" b="0" i="0" dirty="0">
                  <a:solidFill>
                    <a:srgbClr val="000000"/>
                  </a:solidFill>
                  <a:effectLst/>
                  <a:latin typeface="Gothic A1 Bold" panose="020B0600000101010101" charset="-127"/>
                  <a:ea typeface="Gothic A1 Bold" panose="020B0600000101010101" charset="-127"/>
                  <a:cs typeface="Gothic A1 Bold" panose="020B0600000101010101" charset="-127"/>
                </a:rPr>
                <a:t>eed for research</a:t>
              </a:r>
              <a:endParaRPr lang="en-US" sz="2200" dirty="0">
                <a:solidFill>
                  <a:srgbClr val="56DB9B"/>
                </a:solidFill>
                <a:latin typeface="Gothic A1 Bold" panose="020B0600000101010101" charset="-127"/>
                <a:ea typeface="Gothic A1 Bold" panose="020B0600000101010101" charset="-127"/>
                <a:cs typeface="Gothic A1 Bold" panose="020B0600000101010101" charset="-127"/>
              </a:endParaRPr>
            </a:p>
          </p:txBody>
        </p:sp>
        <p:grpSp>
          <p:nvGrpSpPr>
            <p:cNvPr id="15" name="Group 15"/>
            <p:cNvGrpSpPr/>
            <p:nvPr/>
          </p:nvGrpSpPr>
          <p:grpSpPr>
            <a:xfrm>
              <a:off x="2578085" y="2939594"/>
              <a:ext cx="1438823" cy="1321712"/>
              <a:chOff x="0" y="0"/>
              <a:chExt cx="1918431" cy="1762283"/>
            </a:xfrm>
          </p:grpSpPr>
          <p:grpSp>
            <p:nvGrpSpPr>
              <p:cNvPr id="16" name="Group 16"/>
              <p:cNvGrpSpPr/>
              <p:nvPr/>
            </p:nvGrpSpPr>
            <p:grpSpPr>
              <a:xfrm>
                <a:off x="78074" y="0"/>
                <a:ext cx="1762283" cy="176228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8033"/>
                </a:solidFill>
              </p:spPr>
              <p:txBody>
                <a:bodyPr/>
                <a:lstStyle/>
                <a:p>
                  <a:endParaRPr lang="ko-KR" alt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sp>
            <p:nvSpPr>
              <p:cNvPr id="19" name="TextBox 19"/>
              <p:cNvSpPr txBox="1"/>
              <p:nvPr/>
            </p:nvSpPr>
            <p:spPr>
              <a:xfrm>
                <a:off x="0" y="408066"/>
                <a:ext cx="1918431" cy="955675"/>
              </a:xfrm>
              <a:prstGeom prst="rect">
                <a:avLst/>
              </a:prstGeom>
            </p:spPr>
            <p:txBody>
              <a:bodyPr lIns="0" tIns="0" rIns="0" bIns="0" rtlCol="0" anchor="t">
                <a:spAutoFit/>
              </a:bodyPr>
              <a:lstStyle/>
              <a:p>
                <a:pPr algn="ctr">
                  <a:lnSpc>
                    <a:spcPts val="5759"/>
                  </a:lnSpc>
                </a:pPr>
                <a:r>
                  <a:rPr lang="en-US" sz="4799" spc="47" dirty="0">
                    <a:solidFill>
                      <a:srgbClr val="FFFFFF"/>
                    </a:solidFill>
                    <a:latin typeface="Montserrat Ultra-Bold"/>
                  </a:rPr>
                  <a:t>02</a:t>
                </a:r>
              </a:p>
            </p:txBody>
          </p:sp>
        </p:grpSp>
        <p:sp>
          <p:nvSpPr>
            <p:cNvPr id="20" name="AutoShape 20"/>
            <p:cNvSpPr/>
            <p:nvPr/>
          </p:nvSpPr>
          <p:spPr>
            <a:xfrm>
              <a:off x="2003203" y="6366608"/>
              <a:ext cx="2588586" cy="0"/>
            </a:xfrm>
            <a:prstGeom prst="line">
              <a:avLst/>
            </a:prstGeom>
            <a:ln w="19050" cap="flat">
              <a:solidFill>
                <a:srgbClr val="278033"/>
              </a:solidFill>
              <a:prstDash val="solid"/>
              <a:headEnd type="none" w="sm" len="sm"/>
              <a:tailEnd type="none" w="sm" len="sm"/>
            </a:ln>
          </p:spPr>
          <p:txBody>
            <a:bodyPr/>
            <a:lstStyle/>
            <a:p>
              <a:endParaRPr lang="ko-KR" altLang="en-US"/>
            </a:p>
          </p:txBody>
        </p:sp>
        <p:sp>
          <p:nvSpPr>
            <p:cNvPr id="63" name="TextBox 63"/>
            <p:cNvSpPr txBox="1"/>
            <p:nvPr/>
          </p:nvSpPr>
          <p:spPr>
            <a:xfrm>
              <a:off x="1877168" y="5589621"/>
              <a:ext cx="2966692" cy="558166"/>
            </a:xfrm>
            <a:prstGeom prst="rect">
              <a:avLst/>
            </a:prstGeom>
          </p:spPr>
          <p:txBody>
            <a:bodyPr lIns="0" tIns="0" rIns="0" bIns="0" rtlCol="0" anchor="t">
              <a:spAutoFit/>
            </a:bodyPr>
            <a:lstStyle/>
            <a:p>
              <a:pPr marL="0" lvl="0" indent="0" algn="just">
                <a:lnSpc>
                  <a:spcPts val="4885"/>
                </a:lnSpc>
                <a:spcBef>
                  <a:spcPct val="0"/>
                </a:spcBef>
              </a:pPr>
              <a:endParaRPr lang="en-US" sz="3489" spc="-87" dirty="0">
                <a:solidFill>
                  <a:srgbClr val="278033"/>
                </a:solidFill>
                <a:latin typeface="Gothic A1 Bold"/>
              </a:endParaRPr>
            </a:p>
          </p:txBody>
        </p:sp>
      </p:grpSp>
      <p:grpSp>
        <p:nvGrpSpPr>
          <p:cNvPr id="68" name="그룹 67">
            <a:extLst>
              <a:ext uri="{FF2B5EF4-FFF2-40B4-BE49-F238E27FC236}">
                <a16:creationId xmlns:a16="http://schemas.microsoft.com/office/drawing/2014/main" id="{805103B4-EA8F-4784-8048-EAFB48D25482}"/>
              </a:ext>
            </a:extLst>
          </p:cNvPr>
          <p:cNvGrpSpPr/>
          <p:nvPr/>
        </p:nvGrpSpPr>
        <p:grpSpPr>
          <a:xfrm>
            <a:off x="1749356" y="2936751"/>
            <a:ext cx="3122856" cy="5792497"/>
            <a:chOff x="5653485" y="2939594"/>
            <a:chExt cx="3122856" cy="5792497"/>
          </a:xfrm>
        </p:grpSpPr>
        <p:grpSp>
          <p:nvGrpSpPr>
            <p:cNvPr id="21" name="Group 21"/>
            <p:cNvGrpSpPr>
              <a:grpSpLocks/>
            </p:cNvGrpSpPr>
            <p:nvPr/>
          </p:nvGrpSpPr>
          <p:grpSpPr>
            <a:xfrm>
              <a:off x="5653485" y="3600450"/>
              <a:ext cx="3086100" cy="5131641"/>
              <a:chOff x="0" y="0"/>
              <a:chExt cx="4114800" cy="6842188"/>
            </a:xfrm>
          </p:grpSpPr>
          <p:grpSp>
            <p:nvGrpSpPr>
              <p:cNvPr id="22" name="Group 22"/>
              <p:cNvGrpSpPr>
                <a:grpSpLocks/>
              </p:cNvGrpSpPr>
              <p:nvPr/>
            </p:nvGrpSpPr>
            <p:grpSpPr>
              <a:xfrm>
                <a:off x="0" y="0"/>
                <a:ext cx="4114800" cy="6842188"/>
                <a:chOff x="0" y="0"/>
                <a:chExt cx="812800" cy="1351543"/>
              </a:xfrm>
            </p:grpSpPr>
            <p:sp>
              <p:nvSpPr>
                <p:cNvPr id="23" name="Freeform 23"/>
                <p:cNvSpPr>
                  <a:spLocks/>
                </p:cNvSpPr>
                <p:nvPr/>
              </p:nvSpPr>
              <p:spPr>
                <a:xfrm>
                  <a:off x="0" y="0"/>
                  <a:ext cx="812800" cy="1351543"/>
                </a:xfrm>
                <a:custGeom>
                  <a:avLst/>
                  <a:gdLst/>
                  <a:ahLst/>
                  <a:cxnLst/>
                  <a:rect l="l" t="t" r="r" b="b"/>
                  <a:pathLst>
                    <a:path w="812800" h="1351543">
                      <a:moveTo>
                        <a:pt x="0" y="0"/>
                      </a:moveTo>
                      <a:lnTo>
                        <a:pt x="812800" y="0"/>
                      </a:lnTo>
                      <a:lnTo>
                        <a:pt x="812800" y="1351543"/>
                      </a:lnTo>
                      <a:lnTo>
                        <a:pt x="0" y="1351543"/>
                      </a:lnTo>
                      <a:close/>
                    </a:path>
                  </a:pathLst>
                </a:custGeom>
                <a:solidFill>
                  <a:srgbClr val="F4F4F4"/>
                </a:solidFill>
              </p:spPr>
              <p:txBody>
                <a:bodyPr/>
                <a:lstStyle/>
                <a:p>
                  <a:endParaRPr lang="ko-KR" altLang="en-US"/>
                </a:p>
              </p:txBody>
            </p:sp>
            <p:sp>
              <p:nvSpPr>
                <p:cNvPr id="24" name="TextBox 24"/>
                <p:cNvSpPr txBox="1">
                  <a:spLocks/>
                </p:cNvSpPr>
                <p:nvPr/>
              </p:nvSpPr>
              <p:spPr>
                <a:xfrm>
                  <a:off x="0" y="-28575"/>
                  <a:ext cx="812800" cy="1380118"/>
                </a:xfrm>
                <a:prstGeom prst="rect">
                  <a:avLst/>
                </a:prstGeom>
              </p:spPr>
              <p:txBody>
                <a:bodyPr lIns="50800" tIns="50800" rIns="50800" bIns="50800" rtlCol="0" anchor="ctr"/>
                <a:lstStyle/>
                <a:p>
                  <a:pPr algn="ctr">
                    <a:lnSpc>
                      <a:spcPts val="3249"/>
                    </a:lnSpc>
                  </a:pPr>
                  <a:endParaRPr/>
                </a:p>
              </p:txBody>
            </p:sp>
          </p:grpSp>
          <p:sp>
            <p:nvSpPr>
              <p:cNvPr id="25" name="AutoShape 25"/>
              <p:cNvSpPr>
                <a:spLocks/>
              </p:cNvSpPr>
              <p:nvPr/>
            </p:nvSpPr>
            <p:spPr>
              <a:xfrm>
                <a:off x="0" y="0"/>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sp>
            <p:nvSpPr>
              <p:cNvPr id="26" name="AutoShape 26"/>
              <p:cNvSpPr>
                <a:spLocks/>
              </p:cNvSpPr>
              <p:nvPr/>
            </p:nvSpPr>
            <p:spPr>
              <a:xfrm>
                <a:off x="0" y="6778688"/>
                <a:ext cx="4114800" cy="0"/>
              </a:xfrm>
              <a:prstGeom prst="line">
                <a:avLst/>
              </a:prstGeom>
              <a:ln w="63500" cap="flat">
                <a:solidFill>
                  <a:srgbClr val="278033"/>
                </a:solidFill>
                <a:prstDash val="solid"/>
                <a:headEnd type="none" w="sm" len="sm"/>
                <a:tailEnd type="none" w="sm" len="sm"/>
              </a:ln>
            </p:spPr>
            <p:txBody>
              <a:bodyPr/>
              <a:lstStyle/>
              <a:p>
                <a:endParaRPr lang="ko-KR" altLang="en-US"/>
              </a:p>
            </p:txBody>
          </p:sp>
        </p:grpSp>
        <p:grpSp>
          <p:nvGrpSpPr>
            <p:cNvPr id="27" name="Group 27"/>
            <p:cNvGrpSpPr>
              <a:grpSpLocks/>
            </p:cNvGrpSpPr>
            <p:nvPr/>
          </p:nvGrpSpPr>
          <p:grpSpPr>
            <a:xfrm>
              <a:off x="6477123" y="2939594"/>
              <a:ext cx="1438823" cy="1321712"/>
              <a:chOff x="0" y="0"/>
              <a:chExt cx="1918431" cy="1762283"/>
            </a:xfrm>
          </p:grpSpPr>
          <p:grpSp>
            <p:nvGrpSpPr>
              <p:cNvPr id="28" name="Group 28"/>
              <p:cNvGrpSpPr>
                <a:grpSpLocks/>
              </p:cNvGrpSpPr>
              <p:nvPr/>
            </p:nvGrpSpPr>
            <p:grpSpPr>
              <a:xfrm>
                <a:off x="78074" y="0"/>
                <a:ext cx="1762283" cy="1762283"/>
                <a:chOff x="0" y="0"/>
                <a:chExt cx="812800" cy="812800"/>
              </a:xfrm>
            </p:grpSpPr>
            <p:sp>
              <p:nvSpPr>
                <p:cNvPr id="29" name="Freeform 29"/>
                <p:cNvSpPr>
                  <a:spLocks/>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8033"/>
                </a:solidFill>
              </p:spPr>
              <p:txBody>
                <a:bodyPr/>
                <a:lstStyle/>
                <a:p>
                  <a:endParaRPr lang="ko-KR" altLang="en-US"/>
                </a:p>
              </p:txBody>
            </p:sp>
            <p:sp>
              <p:nvSpPr>
                <p:cNvPr id="30" name="TextBox 30"/>
                <p:cNvSpPr txBox="1">
                  <a:spLocks/>
                </p:cNvSpPr>
                <p:nvPr/>
              </p:nvSpPr>
              <p:spPr>
                <a:xfrm>
                  <a:off x="76200" y="47625"/>
                  <a:ext cx="660400" cy="688975"/>
                </a:xfrm>
                <a:prstGeom prst="rect">
                  <a:avLst/>
                </a:prstGeom>
              </p:spPr>
              <p:txBody>
                <a:bodyPr lIns="50800" tIns="50800" rIns="50800" bIns="50800" rtlCol="0" anchor="ctr"/>
                <a:lstStyle/>
                <a:p>
                  <a:pPr algn="ctr">
                    <a:lnSpc>
                      <a:spcPts val="3249"/>
                    </a:lnSpc>
                  </a:pPr>
                  <a:endParaRPr/>
                </a:p>
              </p:txBody>
            </p:sp>
          </p:grpSp>
          <p:sp>
            <p:nvSpPr>
              <p:cNvPr id="31" name="TextBox 31"/>
              <p:cNvSpPr txBox="1">
                <a:spLocks/>
              </p:cNvSpPr>
              <p:nvPr/>
            </p:nvSpPr>
            <p:spPr>
              <a:xfrm>
                <a:off x="0" y="408066"/>
                <a:ext cx="1918431" cy="955675"/>
              </a:xfrm>
              <a:prstGeom prst="rect">
                <a:avLst/>
              </a:prstGeom>
            </p:spPr>
            <p:txBody>
              <a:bodyPr lIns="0" tIns="0" rIns="0" bIns="0" rtlCol="0" anchor="t">
                <a:spAutoFit/>
              </a:bodyPr>
              <a:lstStyle/>
              <a:p>
                <a:pPr algn="ctr">
                  <a:lnSpc>
                    <a:spcPts val="5759"/>
                  </a:lnSpc>
                </a:pPr>
                <a:r>
                  <a:rPr lang="en-US" sz="4799" spc="47" dirty="0">
                    <a:solidFill>
                      <a:srgbClr val="FFFFFF"/>
                    </a:solidFill>
                    <a:latin typeface="Montserrat Ultra-Bold"/>
                  </a:rPr>
                  <a:t>01</a:t>
                </a:r>
              </a:p>
            </p:txBody>
          </p:sp>
        </p:grpSp>
        <p:sp>
          <p:nvSpPr>
            <p:cNvPr id="32" name="TextBox 32"/>
            <p:cNvSpPr txBox="1">
              <a:spLocks/>
            </p:cNvSpPr>
            <p:nvPr/>
          </p:nvSpPr>
          <p:spPr>
            <a:xfrm>
              <a:off x="5690241" y="4533582"/>
              <a:ext cx="3086100" cy="1311641"/>
            </a:xfrm>
            <a:prstGeom prst="rect">
              <a:avLst/>
            </a:prstGeom>
          </p:spPr>
          <p:txBody>
            <a:bodyPr lIns="0" tIns="0" rIns="0" bIns="0" rtlCol="0" anchor="t">
              <a:spAutoFit/>
            </a:bodyPr>
            <a:lstStyle/>
            <a:p>
              <a:pPr algn="ctr">
                <a:lnSpc>
                  <a:spcPct val="150000"/>
                </a:lnSpc>
              </a:pPr>
              <a:r>
                <a:rPr lang="en-US" altLang="ko-KR" sz="3000" spc="-70" dirty="0">
                  <a:solidFill>
                    <a:srgbClr val="278033"/>
                  </a:solidFill>
                  <a:latin typeface="Gothic A1 Bold"/>
                </a:rPr>
                <a:t>Distributing Roles</a:t>
              </a:r>
              <a:endParaRPr lang="en-US" sz="3000" spc="-147" dirty="0">
                <a:solidFill>
                  <a:srgbClr val="494949"/>
                </a:solidFill>
                <a:ea typeface="Gothic A1 Bold"/>
              </a:endParaRPr>
            </a:p>
          </p:txBody>
        </p:sp>
        <p:sp>
          <p:nvSpPr>
            <p:cNvPr id="33" name="TextBox 33"/>
            <p:cNvSpPr txBox="1">
              <a:spLocks/>
            </p:cNvSpPr>
            <p:nvPr/>
          </p:nvSpPr>
          <p:spPr>
            <a:xfrm>
              <a:off x="5656798" y="6566633"/>
              <a:ext cx="3086100" cy="1372555"/>
            </a:xfrm>
            <a:prstGeom prst="rect">
              <a:avLst/>
            </a:prstGeom>
          </p:spPr>
          <p:txBody>
            <a:bodyPr lIns="0" tIns="0" rIns="0" bIns="0" rtlCol="0" anchor="t">
              <a:spAutoFit/>
            </a:bodyPr>
            <a:lstStyle/>
            <a:p>
              <a:pPr algn="ctr">
                <a:lnSpc>
                  <a:spcPts val="5699"/>
                </a:lnSpc>
              </a:pPr>
              <a:r>
                <a:rPr lang="en-US" altLang="ko-KR" sz="3000" b="0" i="0" dirty="0">
                  <a:solidFill>
                    <a:srgbClr val="000000"/>
                  </a:solidFill>
                  <a:effectLst/>
                  <a:latin typeface="Gothic A1 Bold" panose="020B0600000101010101" charset="-127"/>
                  <a:ea typeface="Gothic A1 Bold" panose="020B0600000101010101" charset="-127"/>
                  <a:cs typeface="Gothic A1 Bold" panose="020B0600000101010101" charset="-127"/>
                </a:rPr>
                <a:t>Team composition</a:t>
              </a:r>
              <a:endParaRPr lang="en-US" sz="3000" dirty="0">
                <a:solidFill>
                  <a:srgbClr val="56DB9B"/>
                </a:solidFill>
                <a:latin typeface="Gothic A1 Bold" panose="020B0600000101010101" charset="-127"/>
                <a:ea typeface="Gothic A1 Bold" panose="020B0600000101010101" charset="-127"/>
                <a:cs typeface="Gothic A1 Bold" panose="020B0600000101010101" charset="-127"/>
              </a:endParaRPr>
            </a:p>
          </p:txBody>
        </p:sp>
        <p:sp>
          <p:nvSpPr>
            <p:cNvPr id="34" name="AutoShape 34"/>
            <p:cNvSpPr>
              <a:spLocks/>
            </p:cNvSpPr>
            <p:nvPr/>
          </p:nvSpPr>
          <p:spPr>
            <a:xfrm>
              <a:off x="5902242" y="6366608"/>
              <a:ext cx="2588586" cy="0"/>
            </a:xfrm>
            <a:prstGeom prst="line">
              <a:avLst/>
            </a:prstGeom>
            <a:ln w="19050" cap="flat">
              <a:solidFill>
                <a:srgbClr val="278033"/>
              </a:solidFill>
              <a:prstDash val="solid"/>
              <a:headEnd type="none" w="sm" len="sm"/>
              <a:tailEnd type="none" w="sm" len="sm"/>
            </a:ln>
          </p:spPr>
          <p:txBody>
            <a:bodyPr/>
            <a:lstStyle/>
            <a:p>
              <a:endParaRPr lang="ko-KR" altLang="en-US"/>
            </a:p>
          </p:txBody>
        </p:sp>
      </p:grpSp>
      <p:sp>
        <p:nvSpPr>
          <p:cNvPr id="67" name="Freeform 67"/>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66" name="TextBox 46">
            <a:extLst>
              <a:ext uri="{FF2B5EF4-FFF2-40B4-BE49-F238E27FC236}">
                <a16:creationId xmlns:a16="http://schemas.microsoft.com/office/drawing/2014/main" id="{2F4C1FD9-2798-C5CD-CC25-4641EE3C0CD2}"/>
              </a:ext>
            </a:extLst>
          </p:cNvPr>
          <p:cNvSpPr txBox="1"/>
          <p:nvPr/>
        </p:nvSpPr>
        <p:spPr>
          <a:xfrm>
            <a:off x="5566174" y="4417468"/>
            <a:ext cx="3086100" cy="1311641"/>
          </a:xfrm>
          <a:prstGeom prst="rect">
            <a:avLst/>
          </a:prstGeom>
        </p:spPr>
        <p:txBody>
          <a:bodyPr lIns="0" tIns="0" rIns="0" bIns="0" rtlCol="0" anchor="t">
            <a:spAutoFit/>
          </a:bodyPr>
          <a:lstStyle/>
          <a:p>
            <a:pPr algn="ctr">
              <a:lnSpc>
                <a:spcPct val="150000"/>
              </a:lnSpc>
            </a:pPr>
            <a:r>
              <a:rPr lang="en-US" altLang="ko-KR" sz="3000" spc="-60" dirty="0">
                <a:solidFill>
                  <a:srgbClr val="278033"/>
                </a:solidFill>
                <a:latin typeface="Gothic A1 Bold"/>
              </a:rPr>
              <a:t>Project Introduction</a:t>
            </a:r>
            <a:endParaRPr lang="en-US" sz="3000" spc="-117" dirty="0">
              <a:solidFill>
                <a:srgbClr val="494949"/>
              </a:solidFill>
              <a:ea typeface="Gothic A1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862544" y="3098952"/>
            <a:ext cx="10588655" cy="6830393"/>
          </a:xfrm>
          <a:custGeom>
            <a:avLst/>
            <a:gdLst/>
            <a:ahLst/>
            <a:cxnLst/>
            <a:rect l="l" t="t" r="r" b="b"/>
            <a:pathLst>
              <a:path w="10588655" h="6830393">
                <a:moveTo>
                  <a:pt x="0" y="0"/>
                </a:moveTo>
                <a:lnTo>
                  <a:pt x="10588655" y="0"/>
                </a:lnTo>
                <a:lnTo>
                  <a:pt x="10588655" y="6830393"/>
                </a:lnTo>
                <a:lnTo>
                  <a:pt x="0" y="6830393"/>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898536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Health record page</a:t>
            </a:r>
            <a:endParaRPr lang="en-US" sz="5500" spc="-220" dirty="0">
              <a:solidFill>
                <a:srgbClr val="278033"/>
              </a:solidFill>
              <a:latin typeface="Gothic A1 Ultra-Bold"/>
              <a:ea typeface="Gothic A1 Ul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859454" y="3007575"/>
            <a:ext cx="10594836" cy="6830393"/>
          </a:xfrm>
          <a:custGeom>
            <a:avLst/>
            <a:gdLst/>
            <a:ahLst/>
            <a:cxnLst/>
            <a:rect l="l" t="t" r="r" b="b"/>
            <a:pathLst>
              <a:path w="10594836" h="6830393">
                <a:moveTo>
                  <a:pt x="0" y="0"/>
                </a:moveTo>
                <a:lnTo>
                  <a:pt x="10594836" y="0"/>
                </a:lnTo>
                <a:lnTo>
                  <a:pt x="10594836" y="6830393"/>
                </a:lnTo>
                <a:lnTo>
                  <a:pt x="0" y="6830393"/>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8985366" cy="1692771"/>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Disease and illness information page</a:t>
            </a:r>
            <a:endParaRPr lang="en-US" sz="5500" spc="-220" dirty="0">
              <a:solidFill>
                <a:srgbClr val="278033"/>
              </a:solidFill>
              <a:latin typeface="Gothic A1 Ultra-Bold"/>
              <a:ea typeface="Gothic A1 Ul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237"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294105"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3859454" y="2977116"/>
            <a:ext cx="10594836" cy="6830393"/>
          </a:xfrm>
          <a:custGeom>
            <a:avLst/>
            <a:gdLst/>
            <a:ahLst/>
            <a:cxnLst/>
            <a:rect l="l" t="t" r="r" b="b"/>
            <a:pathLst>
              <a:path w="10594836" h="6830393">
                <a:moveTo>
                  <a:pt x="0" y="0"/>
                </a:moveTo>
                <a:lnTo>
                  <a:pt x="10594836" y="0"/>
                </a:lnTo>
                <a:lnTo>
                  <a:pt x="10594836" y="6830393"/>
                </a:lnTo>
                <a:lnTo>
                  <a:pt x="0" y="6830393"/>
                </a:lnTo>
                <a:lnTo>
                  <a:pt x="0" y="0"/>
                </a:lnTo>
                <a:close/>
              </a:path>
            </a:pathLst>
          </a:custGeom>
          <a:blipFill>
            <a:blip r:embed="rId4"/>
            <a:stretch>
              <a:fillRect/>
            </a:stretch>
          </a:blipFill>
        </p:spPr>
        <p:txBody>
          <a:bodyPr/>
          <a:lstStyle/>
          <a:p>
            <a:endParaRPr lang="ko-KR" altLang="en-US"/>
          </a:p>
        </p:txBody>
      </p:sp>
      <p:sp>
        <p:nvSpPr>
          <p:cNvPr id="8" name="TextBox 8"/>
          <p:cNvSpPr txBox="1"/>
          <p:nvPr/>
        </p:nvSpPr>
        <p:spPr>
          <a:xfrm>
            <a:off x="1286500" y="1017814"/>
            <a:ext cx="9762500"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Member information page</a:t>
            </a:r>
            <a:endParaRPr lang="en-US" sz="5500" spc="-220" dirty="0">
              <a:solidFill>
                <a:srgbClr val="278033"/>
              </a:solidFill>
              <a:latin typeface="Gothic A1 Ultra-Bold"/>
              <a:ea typeface="Gothic A1 Ul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438405" y="4038015"/>
            <a:ext cx="7611784" cy="5594083"/>
            <a:chOff x="0" y="0"/>
            <a:chExt cx="2004750" cy="1277393"/>
          </a:xfrm>
        </p:grpSpPr>
        <p:sp>
          <p:nvSpPr>
            <p:cNvPr id="3" name="Freeform 3"/>
            <p:cNvSpPr/>
            <p:nvPr/>
          </p:nvSpPr>
          <p:spPr>
            <a:xfrm>
              <a:off x="0" y="0"/>
              <a:ext cx="2004750" cy="1277393"/>
            </a:xfrm>
            <a:custGeom>
              <a:avLst/>
              <a:gdLst/>
              <a:ahLst/>
              <a:cxnLst/>
              <a:rect l="l" t="t" r="r" b="b"/>
              <a:pathLst>
                <a:path w="2004750" h="1277393">
                  <a:moveTo>
                    <a:pt x="0" y="0"/>
                  </a:moveTo>
                  <a:lnTo>
                    <a:pt x="2004750" y="0"/>
                  </a:lnTo>
                  <a:lnTo>
                    <a:pt x="2004750" y="1277393"/>
                  </a:lnTo>
                  <a:lnTo>
                    <a:pt x="0" y="1277393"/>
                  </a:lnTo>
                  <a:close/>
                </a:path>
              </a:pathLst>
            </a:custGeom>
            <a:solidFill>
              <a:srgbClr val="F4F4F4"/>
            </a:solidFill>
          </p:spPr>
          <p:txBody>
            <a:bodyPr/>
            <a:lstStyle/>
            <a:p>
              <a:endParaRPr lang="ko-KR" altLang="en-US"/>
            </a:p>
          </p:txBody>
        </p:sp>
        <p:sp>
          <p:nvSpPr>
            <p:cNvPr id="4" name="TextBox 4"/>
            <p:cNvSpPr txBox="1"/>
            <p:nvPr/>
          </p:nvSpPr>
          <p:spPr>
            <a:xfrm>
              <a:off x="0" y="-28575"/>
              <a:ext cx="2004750" cy="1305968"/>
            </a:xfrm>
            <a:prstGeom prst="rect">
              <a:avLst/>
            </a:prstGeom>
          </p:spPr>
          <p:txBody>
            <a:bodyPr lIns="50800" tIns="50800" rIns="50800" bIns="50800" rtlCol="0" anchor="ctr"/>
            <a:lstStyle/>
            <a:p>
              <a:pPr algn="ctr">
                <a:lnSpc>
                  <a:spcPts val="3249"/>
                </a:lnSpc>
              </a:pPr>
              <a:endParaRPr/>
            </a:p>
          </p:txBody>
        </p:sp>
      </p:grpSp>
      <p:sp>
        <p:nvSpPr>
          <p:cNvPr id="5" name="TextBox 5"/>
          <p:cNvSpPr txBox="1"/>
          <p:nvPr/>
        </p:nvSpPr>
        <p:spPr>
          <a:xfrm>
            <a:off x="9892656" y="4494678"/>
            <a:ext cx="6703281" cy="4522200"/>
          </a:xfrm>
          <a:prstGeom prst="rect">
            <a:avLst/>
          </a:prstGeom>
        </p:spPr>
        <p:txBody>
          <a:bodyPr lIns="0" tIns="0" rIns="0" bIns="0" rtlCol="0" anchor="t">
            <a:spAutoFit/>
          </a:bodyPr>
          <a:lstStyle/>
          <a:p>
            <a:pPr algn="just">
              <a:lnSpc>
                <a:spcPts val="4479"/>
              </a:lnSpc>
            </a:pPr>
            <a:r>
              <a:rPr lang="en-US" sz="3200" spc="-41" dirty="0">
                <a:solidFill>
                  <a:srgbClr val="494949"/>
                </a:solidFill>
                <a:latin typeface="Gothic A1 Bold"/>
                <a:ea typeface="Gothic A1 Bold"/>
              </a:rPr>
              <a:t>• Extend your area to your application so you can deliver history on mobile</a:t>
            </a:r>
          </a:p>
          <a:p>
            <a:pPr algn="just">
              <a:lnSpc>
                <a:spcPts val="4479"/>
              </a:lnSpc>
            </a:pPr>
            <a:endParaRPr lang="en-US" sz="3200" spc="-41" dirty="0">
              <a:solidFill>
                <a:srgbClr val="494949"/>
              </a:solidFill>
              <a:latin typeface="Gothic A1 Bold"/>
              <a:ea typeface="Gothic A1 Bold"/>
            </a:endParaRPr>
          </a:p>
          <a:p>
            <a:pPr algn="just">
              <a:lnSpc>
                <a:spcPts val="4479"/>
              </a:lnSpc>
            </a:pPr>
            <a:r>
              <a:rPr lang="en-US" sz="3200" spc="-41" dirty="0">
                <a:solidFill>
                  <a:srgbClr val="494949"/>
                </a:solidFill>
                <a:latin typeface="Gothic A1 Bold"/>
                <a:ea typeface="Gothic A1 Bold"/>
              </a:rPr>
              <a:t>• Use of various sensors other than arrhythmia, add more for multiple inspections</a:t>
            </a:r>
          </a:p>
          <a:p>
            <a:pPr algn="just">
              <a:lnSpc>
                <a:spcPts val="4479"/>
              </a:lnSpc>
            </a:pPr>
            <a:endParaRPr lang="en-US" sz="2000" spc="-41" dirty="0">
              <a:solidFill>
                <a:srgbClr val="494949"/>
              </a:solidFill>
              <a:latin typeface="Gothic A1 Bold"/>
              <a:ea typeface="Gothic A1 Bold"/>
            </a:endParaRPr>
          </a:p>
        </p:txBody>
      </p:sp>
      <p:grpSp>
        <p:nvGrpSpPr>
          <p:cNvPr id="6" name="Group 6"/>
          <p:cNvGrpSpPr/>
          <p:nvPr/>
        </p:nvGrpSpPr>
        <p:grpSpPr>
          <a:xfrm>
            <a:off x="9438405" y="2975639"/>
            <a:ext cx="7611784" cy="1062377"/>
            <a:chOff x="0" y="0"/>
            <a:chExt cx="2004750" cy="279803"/>
          </a:xfrm>
        </p:grpSpPr>
        <p:sp>
          <p:nvSpPr>
            <p:cNvPr id="7" name="Freeform 7"/>
            <p:cNvSpPr/>
            <p:nvPr/>
          </p:nvSpPr>
          <p:spPr>
            <a:xfrm>
              <a:off x="0" y="0"/>
              <a:ext cx="2004750" cy="279803"/>
            </a:xfrm>
            <a:custGeom>
              <a:avLst/>
              <a:gdLst/>
              <a:ahLst/>
              <a:cxnLst/>
              <a:rect l="l" t="t" r="r" b="b"/>
              <a:pathLst>
                <a:path w="2004750" h="279803">
                  <a:moveTo>
                    <a:pt x="0" y="0"/>
                  </a:moveTo>
                  <a:lnTo>
                    <a:pt x="2004750" y="0"/>
                  </a:lnTo>
                  <a:lnTo>
                    <a:pt x="2004750" y="279803"/>
                  </a:lnTo>
                  <a:lnTo>
                    <a:pt x="0" y="279803"/>
                  </a:lnTo>
                  <a:close/>
                </a:path>
              </a:pathLst>
            </a:custGeom>
            <a:solidFill>
              <a:srgbClr val="278033"/>
            </a:solidFill>
          </p:spPr>
          <p:txBody>
            <a:bodyPr/>
            <a:lstStyle/>
            <a:p>
              <a:endParaRPr lang="ko-KR" altLang="en-US"/>
            </a:p>
          </p:txBody>
        </p:sp>
        <p:sp>
          <p:nvSpPr>
            <p:cNvPr id="8" name="TextBox 8"/>
            <p:cNvSpPr txBox="1"/>
            <p:nvPr/>
          </p:nvSpPr>
          <p:spPr>
            <a:xfrm>
              <a:off x="0" y="-28575"/>
              <a:ext cx="2004750" cy="308378"/>
            </a:xfrm>
            <a:prstGeom prst="rect">
              <a:avLst/>
            </a:prstGeom>
          </p:spPr>
          <p:txBody>
            <a:bodyPr lIns="50800" tIns="50800" rIns="50800" bIns="50800" rtlCol="0" anchor="ctr"/>
            <a:lstStyle/>
            <a:p>
              <a:pPr algn="ctr">
                <a:lnSpc>
                  <a:spcPts val="3249"/>
                </a:lnSpc>
              </a:pPr>
              <a:endParaRPr/>
            </a:p>
          </p:txBody>
        </p:sp>
      </p:grpSp>
      <p:sp>
        <p:nvSpPr>
          <p:cNvPr id="9" name="TextBox 9"/>
          <p:cNvSpPr txBox="1"/>
          <p:nvPr/>
        </p:nvSpPr>
        <p:spPr>
          <a:xfrm>
            <a:off x="9296400" y="3224264"/>
            <a:ext cx="7611784" cy="581762"/>
          </a:xfrm>
          <a:prstGeom prst="rect">
            <a:avLst/>
          </a:prstGeom>
        </p:spPr>
        <p:txBody>
          <a:bodyPr lIns="0" tIns="0" rIns="0" bIns="0" rtlCol="0" anchor="t">
            <a:spAutoFit/>
          </a:bodyPr>
          <a:lstStyle/>
          <a:p>
            <a:pPr algn="ctr">
              <a:lnSpc>
                <a:spcPts val="4499"/>
              </a:lnSpc>
            </a:pPr>
            <a:r>
              <a:rPr lang="en-US" sz="4400" b="1" spc="-89" dirty="0">
                <a:solidFill>
                  <a:srgbClr val="FFFFFF"/>
                </a:solidFill>
                <a:ea typeface="Gothic A1 Ultra-Bold"/>
              </a:rPr>
              <a:t>Future plans</a:t>
            </a:r>
            <a:endParaRPr lang="en-US" sz="3599" b="1" spc="-89" dirty="0">
              <a:solidFill>
                <a:srgbClr val="FFFFFF"/>
              </a:solidFill>
              <a:ea typeface="Gothic A1 Ultra-Bold"/>
            </a:endParaRPr>
          </a:p>
        </p:txBody>
      </p:sp>
      <p:grpSp>
        <p:nvGrpSpPr>
          <p:cNvPr id="10" name="Group 10"/>
          <p:cNvGrpSpPr/>
          <p:nvPr/>
        </p:nvGrpSpPr>
        <p:grpSpPr>
          <a:xfrm>
            <a:off x="-106109" y="-115661"/>
            <a:ext cx="18500217" cy="518101"/>
            <a:chOff x="0" y="0"/>
            <a:chExt cx="4872485" cy="136455"/>
          </a:xfrm>
        </p:grpSpPr>
        <p:sp>
          <p:nvSpPr>
            <p:cNvPr id="11" name="Freeform 11"/>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12" name="TextBox 12"/>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13" name="AutoShape 13"/>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14" name="TextBox 14"/>
          <p:cNvSpPr txBox="1"/>
          <p:nvPr/>
        </p:nvSpPr>
        <p:spPr>
          <a:xfrm>
            <a:off x="1273629" y="1017814"/>
            <a:ext cx="660957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Conclusion</a:t>
            </a:r>
            <a:endParaRPr lang="en-US" sz="5500" spc="-220" dirty="0">
              <a:solidFill>
                <a:srgbClr val="278033"/>
              </a:solidFill>
              <a:ea typeface="Gothic A1 Ultra-Bold"/>
            </a:endParaRPr>
          </a:p>
        </p:txBody>
      </p:sp>
      <p:grpSp>
        <p:nvGrpSpPr>
          <p:cNvPr id="15" name="Group 15"/>
          <p:cNvGrpSpPr/>
          <p:nvPr/>
        </p:nvGrpSpPr>
        <p:grpSpPr>
          <a:xfrm>
            <a:off x="1273629" y="4038015"/>
            <a:ext cx="7575967" cy="5601284"/>
            <a:chOff x="0" y="0"/>
            <a:chExt cx="2004750" cy="1283432"/>
          </a:xfrm>
        </p:grpSpPr>
        <p:sp>
          <p:nvSpPr>
            <p:cNvPr id="16" name="Freeform 16"/>
            <p:cNvSpPr/>
            <p:nvPr/>
          </p:nvSpPr>
          <p:spPr>
            <a:xfrm>
              <a:off x="0" y="0"/>
              <a:ext cx="2004750" cy="1283432"/>
            </a:xfrm>
            <a:custGeom>
              <a:avLst/>
              <a:gdLst/>
              <a:ahLst/>
              <a:cxnLst/>
              <a:rect l="l" t="t" r="r" b="b"/>
              <a:pathLst>
                <a:path w="2004750" h="1283432">
                  <a:moveTo>
                    <a:pt x="0" y="0"/>
                  </a:moveTo>
                  <a:lnTo>
                    <a:pt x="2004750" y="0"/>
                  </a:lnTo>
                  <a:lnTo>
                    <a:pt x="2004750" y="1283432"/>
                  </a:lnTo>
                  <a:lnTo>
                    <a:pt x="0" y="1283432"/>
                  </a:lnTo>
                  <a:close/>
                </a:path>
              </a:pathLst>
            </a:custGeom>
            <a:solidFill>
              <a:srgbClr val="F4F4F4"/>
            </a:solidFill>
          </p:spPr>
          <p:txBody>
            <a:bodyPr/>
            <a:lstStyle/>
            <a:p>
              <a:endParaRPr lang="ko-KR" altLang="en-US"/>
            </a:p>
          </p:txBody>
        </p:sp>
        <p:sp>
          <p:nvSpPr>
            <p:cNvPr id="17" name="TextBox 17"/>
            <p:cNvSpPr txBox="1"/>
            <p:nvPr/>
          </p:nvSpPr>
          <p:spPr>
            <a:xfrm>
              <a:off x="0" y="-28575"/>
              <a:ext cx="2004750" cy="1312007"/>
            </a:xfrm>
            <a:prstGeom prst="rect">
              <a:avLst/>
            </a:prstGeom>
          </p:spPr>
          <p:txBody>
            <a:bodyPr lIns="50561" tIns="50561" rIns="50561" bIns="50561" rtlCol="0" anchor="ctr"/>
            <a:lstStyle/>
            <a:p>
              <a:pPr algn="ctr">
                <a:lnSpc>
                  <a:spcPts val="3249"/>
                </a:lnSpc>
              </a:pPr>
              <a:endParaRPr/>
            </a:p>
          </p:txBody>
        </p:sp>
      </p:grpSp>
      <p:grpSp>
        <p:nvGrpSpPr>
          <p:cNvPr id="18" name="Group 18"/>
          <p:cNvGrpSpPr/>
          <p:nvPr/>
        </p:nvGrpSpPr>
        <p:grpSpPr>
          <a:xfrm>
            <a:off x="1273629" y="2916036"/>
            <a:ext cx="7575967" cy="1121980"/>
            <a:chOff x="0" y="0"/>
            <a:chExt cx="2004750" cy="296898"/>
          </a:xfrm>
        </p:grpSpPr>
        <p:sp>
          <p:nvSpPr>
            <p:cNvPr id="19" name="Freeform 19"/>
            <p:cNvSpPr/>
            <p:nvPr/>
          </p:nvSpPr>
          <p:spPr>
            <a:xfrm>
              <a:off x="0" y="0"/>
              <a:ext cx="2004750" cy="296898"/>
            </a:xfrm>
            <a:custGeom>
              <a:avLst/>
              <a:gdLst/>
              <a:ahLst/>
              <a:cxnLst/>
              <a:rect l="l" t="t" r="r" b="b"/>
              <a:pathLst>
                <a:path w="2004750" h="296898">
                  <a:moveTo>
                    <a:pt x="0" y="0"/>
                  </a:moveTo>
                  <a:lnTo>
                    <a:pt x="2004750" y="0"/>
                  </a:lnTo>
                  <a:lnTo>
                    <a:pt x="2004750" y="296898"/>
                  </a:lnTo>
                  <a:lnTo>
                    <a:pt x="0" y="296898"/>
                  </a:lnTo>
                  <a:close/>
                </a:path>
              </a:pathLst>
            </a:custGeom>
            <a:solidFill>
              <a:srgbClr val="278033"/>
            </a:solidFill>
          </p:spPr>
          <p:txBody>
            <a:bodyPr/>
            <a:lstStyle/>
            <a:p>
              <a:endParaRPr lang="ko-KR" altLang="en-US"/>
            </a:p>
          </p:txBody>
        </p:sp>
        <p:sp>
          <p:nvSpPr>
            <p:cNvPr id="20" name="TextBox 20"/>
            <p:cNvSpPr txBox="1"/>
            <p:nvPr/>
          </p:nvSpPr>
          <p:spPr>
            <a:xfrm>
              <a:off x="0" y="-28575"/>
              <a:ext cx="2004750" cy="325473"/>
            </a:xfrm>
            <a:prstGeom prst="rect">
              <a:avLst/>
            </a:prstGeom>
          </p:spPr>
          <p:txBody>
            <a:bodyPr lIns="50561" tIns="50561" rIns="50561" bIns="50561" rtlCol="0" anchor="ctr"/>
            <a:lstStyle/>
            <a:p>
              <a:pPr algn="ctr">
                <a:lnSpc>
                  <a:spcPts val="3249"/>
                </a:lnSpc>
              </a:pPr>
              <a:endParaRPr/>
            </a:p>
          </p:txBody>
        </p:sp>
      </p:grpSp>
      <p:sp>
        <p:nvSpPr>
          <p:cNvPr id="21" name="TextBox 21"/>
          <p:cNvSpPr txBox="1"/>
          <p:nvPr/>
        </p:nvSpPr>
        <p:spPr>
          <a:xfrm>
            <a:off x="1524000" y="4038015"/>
            <a:ext cx="7010400" cy="5435527"/>
          </a:xfrm>
          <a:prstGeom prst="rect">
            <a:avLst/>
          </a:prstGeom>
        </p:spPr>
        <p:txBody>
          <a:bodyPr wrap="square" lIns="0" tIns="0" rIns="0" bIns="0" rtlCol="0" anchor="t">
            <a:spAutoFit/>
          </a:bodyPr>
          <a:lstStyle/>
          <a:p>
            <a:pPr algn="just">
              <a:lnSpc>
                <a:spcPts val="3320"/>
              </a:lnSpc>
            </a:pPr>
            <a:r>
              <a:rPr lang="en-US" sz="2400" spc="-31" dirty="0">
                <a:solidFill>
                  <a:srgbClr val="494949"/>
                </a:solidFill>
                <a:latin typeface="Gothic A1 Bold"/>
                <a:ea typeface="Gothic A1 Bold"/>
              </a:rPr>
              <a:t>• Stabilize servers using Raspberry Pi as servers</a:t>
            </a:r>
          </a:p>
          <a:p>
            <a:pPr algn="just">
              <a:lnSpc>
                <a:spcPts val="3320"/>
              </a:lnSpc>
            </a:pPr>
            <a:endParaRPr lang="en-US" sz="2400" spc="-31" dirty="0">
              <a:solidFill>
                <a:srgbClr val="494949"/>
              </a:solidFill>
              <a:latin typeface="Gothic A1 Bold"/>
              <a:ea typeface="Gothic A1 Bold"/>
            </a:endParaRPr>
          </a:p>
          <a:p>
            <a:pPr algn="just">
              <a:lnSpc>
                <a:spcPts val="3320"/>
              </a:lnSpc>
            </a:pPr>
            <a:r>
              <a:rPr lang="en-US" sz="2400" spc="-31" dirty="0">
                <a:solidFill>
                  <a:srgbClr val="494949"/>
                </a:solidFill>
                <a:latin typeface="Gothic A1 Bold"/>
                <a:ea typeface="Gothic A1 Bold"/>
              </a:rPr>
              <a:t>• Provides health guides through diagnostics and checklists rather than just measuring an electrocardiogram</a:t>
            </a:r>
          </a:p>
          <a:p>
            <a:pPr algn="just">
              <a:lnSpc>
                <a:spcPts val="3320"/>
              </a:lnSpc>
            </a:pPr>
            <a:endParaRPr lang="en-US" sz="2400" spc="-31" dirty="0">
              <a:solidFill>
                <a:srgbClr val="494949"/>
              </a:solidFill>
              <a:latin typeface="Gothic A1 Bold"/>
              <a:ea typeface="Gothic A1 Bold"/>
            </a:endParaRPr>
          </a:p>
          <a:p>
            <a:pPr algn="just">
              <a:lnSpc>
                <a:spcPts val="3320"/>
              </a:lnSpc>
            </a:pPr>
            <a:r>
              <a:rPr lang="en-US" sz="2400" spc="-31" dirty="0">
                <a:solidFill>
                  <a:srgbClr val="494949"/>
                </a:solidFill>
                <a:latin typeface="Gothic A1 Bold"/>
                <a:ea typeface="Gothic A1 Bold"/>
              </a:rPr>
              <a:t>• Protecting personal information through user authentication</a:t>
            </a:r>
          </a:p>
          <a:p>
            <a:pPr algn="just">
              <a:lnSpc>
                <a:spcPts val="3320"/>
              </a:lnSpc>
            </a:pPr>
            <a:endParaRPr lang="en-US" sz="2400" spc="-31" dirty="0">
              <a:solidFill>
                <a:srgbClr val="494949"/>
              </a:solidFill>
              <a:latin typeface="Gothic A1 Bold"/>
              <a:ea typeface="Gothic A1 Bold"/>
            </a:endParaRPr>
          </a:p>
          <a:p>
            <a:pPr algn="just">
              <a:lnSpc>
                <a:spcPts val="3320"/>
              </a:lnSpc>
            </a:pPr>
            <a:r>
              <a:rPr lang="en-US" sz="2400" spc="-31" dirty="0">
                <a:solidFill>
                  <a:srgbClr val="494949"/>
                </a:solidFill>
                <a:latin typeface="Gothic A1 Bold"/>
                <a:ea typeface="Gothic A1 Bold"/>
              </a:rPr>
              <a:t>• View real-time electrocardiogram graphs on the web and view them at any time through the stored database</a:t>
            </a:r>
          </a:p>
          <a:p>
            <a:pPr algn="just">
              <a:lnSpc>
                <a:spcPts val="3320"/>
              </a:lnSpc>
            </a:pPr>
            <a:endParaRPr lang="en-US" sz="1600" spc="-31" dirty="0">
              <a:solidFill>
                <a:srgbClr val="494949"/>
              </a:solidFill>
              <a:latin typeface="Gothic A1 Bold"/>
              <a:ea typeface="Gothic A1 Bold"/>
            </a:endParaRPr>
          </a:p>
        </p:txBody>
      </p:sp>
      <p:sp>
        <p:nvSpPr>
          <p:cNvPr id="22" name="TextBox 22"/>
          <p:cNvSpPr txBox="1"/>
          <p:nvPr/>
        </p:nvSpPr>
        <p:spPr>
          <a:xfrm>
            <a:off x="1237811" y="3179275"/>
            <a:ext cx="7575967" cy="1157176"/>
          </a:xfrm>
          <a:prstGeom prst="rect">
            <a:avLst/>
          </a:prstGeom>
        </p:spPr>
        <p:txBody>
          <a:bodyPr lIns="0" tIns="0" rIns="0" bIns="0" rtlCol="0" anchor="t">
            <a:spAutoFit/>
          </a:bodyPr>
          <a:lstStyle/>
          <a:p>
            <a:pPr algn="ctr">
              <a:lnSpc>
                <a:spcPts val="4609"/>
              </a:lnSpc>
            </a:pPr>
            <a:r>
              <a:rPr lang="en-US" altLang="ko-KR" sz="3600" spc="-97" dirty="0">
                <a:solidFill>
                  <a:schemeClr val="bg1"/>
                </a:solidFill>
                <a:latin typeface="Gothic A1 Bold"/>
              </a:rPr>
              <a:t>Key features</a:t>
            </a:r>
          </a:p>
          <a:p>
            <a:pPr algn="ctr">
              <a:lnSpc>
                <a:spcPts val="4609"/>
              </a:lnSpc>
            </a:pPr>
            <a:endParaRPr lang="en-US" sz="3687" spc="-92" dirty="0">
              <a:solidFill>
                <a:srgbClr val="FFFFFF"/>
              </a:solidFill>
              <a:ea typeface="Gothic A1 Ultra-Bold"/>
            </a:endParaRPr>
          </a:p>
        </p:txBody>
      </p:sp>
      <p:sp>
        <p:nvSpPr>
          <p:cNvPr id="23" name="AutoShape 23"/>
          <p:cNvSpPr/>
          <p:nvPr/>
        </p:nvSpPr>
        <p:spPr>
          <a:xfrm>
            <a:off x="1273629" y="9632098"/>
            <a:ext cx="7575967" cy="0"/>
          </a:xfrm>
          <a:prstGeom prst="line">
            <a:avLst/>
          </a:prstGeom>
          <a:ln w="38100" cap="flat">
            <a:solidFill>
              <a:srgbClr val="278033"/>
            </a:solidFill>
            <a:prstDash val="solid"/>
            <a:headEnd type="none" w="sm" len="sm"/>
            <a:tailEnd type="none" w="sm" len="sm"/>
          </a:ln>
        </p:spPr>
        <p:txBody>
          <a:bodyPr/>
          <a:lstStyle/>
          <a:p>
            <a:endParaRPr lang="ko-KR" altLang="en-US"/>
          </a:p>
        </p:txBody>
      </p:sp>
      <p:sp>
        <p:nvSpPr>
          <p:cNvPr id="24" name="AutoShape 24"/>
          <p:cNvSpPr/>
          <p:nvPr/>
        </p:nvSpPr>
        <p:spPr>
          <a:xfrm>
            <a:off x="9438405" y="9632098"/>
            <a:ext cx="7611784" cy="0"/>
          </a:xfrm>
          <a:prstGeom prst="line">
            <a:avLst/>
          </a:prstGeom>
          <a:ln w="38100" cap="flat">
            <a:solidFill>
              <a:srgbClr val="278033"/>
            </a:solidFill>
            <a:prstDash val="solid"/>
            <a:headEnd type="none" w="sm" len="sm"/>
            <a:tailEnd type="none" w="sm" len="sm"/>
          </a:ln>
        </p:spPr>
        <p:txBody>
          <a:bodyPr/>
          <a:lstStyle/>
          <a:p>
            <a:endParaRPr lang="ko-KR" altLang="en-US"/>
          </a:p>
        </p:txBody>
      </p:sp>
      <p:sp>
        <p:nvSpPr>
          <p:cNvPr id="25" name="Freeform 25"/>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7279" y="547279"/>
            <a:ext cx="17193441" cy="9192441"/>
            <a:chOff x="0" y="0"/>
            <a:chExt cx="6272214" cy="3353428"/>
          </a:xfrm>
        </p:grpSpPr>
        <p:sp>
          <p:nvSpPr>
            <p:cNvPr id="3" name="Freeform 3"/>
            <p:cNvSpPr/>
            <p:nvPr/>
          </p:nvSpPr>
          <p:spPr>
            <a:xfrm>
              <a:off x="0" y="0"/>
              <a:ext cx="6272214" cy="3353427"/>
            </a:xfrm>
            <a:custGeom>
              <a:avLst/>
              <a:gdLst/>
              <a:ahLst/>
              <a:cxnLst/>
              <a:rect l="l" t="t" r="r" b="b"/>
              <a:pathLst>
                <a:path w="6272214" h="3353427">
                  <a:moveTo>
                    <a:pt x="0" y="0"/>
                  </a:moveTo>
                  <a:lnTo>
                    <a:pt x="0" y="3353427"/>
                  </a:lnTo>
                  <a:lnTo>
                    <a:pt x="6272214" y="3353427"/>
                  </a:lnTo>
                  <a:lnTo>
                    <a:pt x="6272214" y="0"/>
                  </a:lnTo>
                  <a:lnTo>
                    <a:pt x="0" y="0"/>
                  </a:lnTo>
                  <a:close/>
                  <a:moveTo>
                    <a:pt x="6211254" y="3292468"/>
                  </a:moveTo>
                  <a:lnTo>
                    <a:pt x="59690" y="3292468"/>
                  </a:lnTo>
                  <a:lnTo>
                    <a:pt x="59690" y="59690"/>
                  </a:lnTo>
                  <a:lnTo>
                    <a:pt x="6211254" y="59690"/>
                  </a:lnTo>
                  <a:lnTo>
                    <a:pt x="6211254" y="3292468"/>
                  </a:lnTo>
                  <a:close/>
                </a:path>
              </a:pathLst>
            </a:custGeom>
            <a:solidFill>
              <a:srgbClr val="56DB9B">
                <a:alpha val="19608"/>
              </a:srgbClr>
            </a:solidFill>
          </p:spPr>
          <p:txBody>
            <a:bodyPr/>
            <a:lstStyle/>
            <a:p>
              <a:endParaRPr lang="ko-KR" altLang="en-US"/>
            </a:p>
          </p:txBody>
        </p:sp>
      </p:grpSp>
      <p:sp>
        <p:nvSpPr>
          <p:cNvPr id="4" name="AutoShape 4"/>
          <p:cNvSpPr/>
          <p:nvPr/>
        </p:nvSpPr>
        <p:spPr>
          <a:xfrm>
            <a:off x="-198120" y="2720808"/>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9144000" y="3117049"/>
            <a:ext cx="7636844" cy="6622671"/>
          </a:xfrm>
          <a:custGeom>
            <a:avLst/>
            <a:gdLst/>
            <a:ahLst/>
            <a:cxnLst/>
            <a:rect l="l" t="t" r="r" b="b"/>
            <a:pathLst>
              <a:path w="7636844" h="6622671">
                <a:moveTo>
                  <a:pt x="0" y="0"/>
                </a:moveTo>
                <a:lnTo>
                  <a:pt x="7636844" y="0"/>
                </a:lnTo>
                <a:lnTo>
                  <a:pt x="7636844" y="6622672"/>
                </a:lnTo>
                <a:lnTo>
                  <a:pt x="0" y="66226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ko-KR" altLang="en-US"/>
          </a:p>
        </p:txBody>
      </p:sp>
      <p:sp>
        <p:nvSpPr>
          <p:cNvPr id="7" name="Freeform 7"/>
          <p:cNvSpPr/>
          <p:nvPr/>
        </p:nvSpPr>
        <p:spPr>
          <a:xfrm>
            <a:off x="1210872" y="3841384"/>
            <a:ext cx="7315200" cy="1995055"/>
          </a:xfrm>
          <a:custGeom>
            <a:avLst/>
            <a:gdLst/>
            <a:ahLst/>
            <a:cxnLst/>
            <a:rect l="l" t="t" r="r" b="b"/>
            <a:pathLst>
              <a:path w="7315200" h="1995055">
                <a:moveTo>
                  <a:pt x="0" y="0"/>
                </a:moveTo>
                <a:lnTo>
                  <a:pt x="7315200" y="0"/>
                </a:lnTo>
                <a:lnTo>
                  <a:pt x="7315200" y="1995055"/>
                </a:lnTo>
                <a:lnTo>
                  <a:pt x="0" y="19950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93639" y="4104085"/>
            <a:ext cx="3004796" cy="3456372"/>
            <a:chOff x="0" y="0"/>
            <a:chExt cx="4006395" cy="4608496"/>
          </a:xfrm>
        </p:grpSpPr>
        <p:pic>
          <p:nvPicPr>
            <p:cNvPr id="3" name="Picture 3"/>
            <p:cNvPicPr>
              <a:picLocks noChangeAspect="1"/>
            </p:cNvPicPr>
            <p:nvPr/>
          </p:nvPicPr>
          <p:blipFill>
            <a:blip r:embed="rId3"/>
            <a:srcRect l="8907" r="8907"/>
            <a:stretch>
              <a:fillRect/>
            </a:stretch>
          </p:blipFill>
          <p:spPr>
            <a:xfrm>
              <a:off x="0" y="0"/>
              <a:ext cx="4006395" cy="4608496"/>
            </a:xfrm>
            <a:prstGeom prst="rect">
              <a:avLst/>
            </a:prstGeom>
          </p:spPr>
        </p:pic>
      </p:grpSp>
      <p:grpSp>
        <p:nvGrpSpPr>
          <p:cNvPr id="4" name="Group 4"/>
          <p:cNvGrpSpPr/>
          <p:nvPr/>
        </p:nvGrpSpPr>
        <p:grpSpPr>
          <a:xfrm>
            <a:off x="7641602" y="4104085"/>
            <a:ext cx="3004796" cy="3456372"/>
            <a:chOff x="0" y="0"/>
            <a:chExt cx="4006395" cy="4608496"/>
          </a:xfrm>
        </p:grpSpPr>
        <p:pic>
          <p:nvPicPr>
            <p:cNvPr id="5" name="Picture 5"/>
            <p:cNvPicPr>
              <a:picLocks noChangeAspect="1"/>
            </p:cNvPicPr>
            <p:nvPr/>
          </p:nvPicPr>
          <p:blipFill>
            <a:blip r:embed="rId4"/>
            <a:srcRect l="6532" r="6532"/>
            <a:stretch>
              <a:fillRect/>
            </a:stretch>
          </p:blipFill>
          <p:spPr>
            <a:xfrm>
              <a:off x="0" y="0"/>
              <a:ext cx="4006395" cy="4608496"/>
            </a:xfrm>
            <a:prstGeom prst="rect">
              <a:avLst/>
            </a:prstGeom>
          </p:spPr>
        </p:pic>
      </p:grpSp>
      <p:grpSp>
        <p:nvGrpSpPr>
          <p:cNvPr id="6" name="Group 6"/>
          <p:cNvGrpSpPr/>
          <p:nvPr/>
        </p:nvGrpSpPr>
        <p:grpSpPr>
          <a:xfrm>
            <a:off x="13041405" y="4104085"/>
            <a:ext cx="3004796" cy="3456372"/>
            <a:chOff x="0" y="0"/>
            <a:chExt cx="4006395" cy="4608496"/>
          </a:xfrm>
        </p:grpSpPr>
        <p:pic>
          <p:nvPicPr>
            <p:cNvPr id="7" name="Picture 7"/>
            <p:cNvPicPr>
              <a:picLocks noChangeAspect="1"/>
            </p:cNvPicPr>
            <p:nvPr/>
          </p:nvPicPr>
          <p:blipFill>
            <a:blip r:embed="rId5"/>
            <a:srcRect t="9439" b="9439"/>
            <a:stretch>
              <a:fillRect/>
            </a:stretch>
          </p:blipFill>
          <p:spPr>
            <a:xfrm>
              <a:off x="0" y="0"/>
              <a:ext cx="4006395" cy="4608496"/>
            </a:xfrm>
            <a:prstGeom prst="rect">
              <a:avLst/>
            </a:prstGeom>
          </p:spPr>
        </p:pic>
      </p:grpSp>
      <p:grpSp>
        <p:nvGrpSpPr>
          <p:cNvPr id="8" name="Group 8"/>
          <p:cNvGrpSpPr/>
          <p:nvPr/>
        </p:nvGrpSpPr>
        <p:grpSpPr>
          <a:xfrm>
            <a:off x="-106109" y="-115661"/>
            <a:ext cx="18500217" cy="518101"/>
            <a:chOff x="0" y="0"/>
            <a:chExt cx="4872485" cy="136455"/>
          </a:xfrm>
        </p:grpSpPr>
        <p:sp>
          <p:nvSpPr>
            <p:cNvPr id="9" name="Freeform 9"/>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10" name="TextBox 10"/>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11" name="AutoShape 11"/>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grpSp>
        <p:nvGrpSpPr>
          <p:cNvPr id="12" name="Group 12"/>
          <p:cNvGrpSpPr/>
          <p:nvPr/>
        </p:nvGrpSpPr>
        <p:grpSpPr>
          <a:xfrm>
            <a:off x="2393639" y="7607652"/>
            <a:ext cx="3004796" cy="535279"/>
            <a:chOff x="0" y="0"/>
            <a:chExt cx="791387" cy="140979"/>
          </a:xfrm>
        </p:grpSpPr>
        <p:sp>
          <p:nvSpPr>
            <p:cNvPr id="13" name="Freeform 13"/>
            <p:cNvSpPr/>
            <p:nvPr/>
          </p:nvSpPr>
          <p:spPr>
            <a:xfrm>
              <a:off x="0" y="0"/>
              <a:ext cx="791387" cy="140979"/>
            </a:xfrm>
            <a:custGeom>
              <a:avLst/>
              <a:gdLst/>
              <a:ahLst/>
              <a:cxnLst/>
              <a:rect l="l" t="t" r="r" b="b"/>
              <a:pathLst>
                <a:path w="791387" h="140979">
                  <a:moveTo>
                    <a:pt x="0" y="0"/>
                  </a:moveTo>
                  <a:lnTo>
                    <a:pt x="791387" y="0"/>
                  </a:lnTo>
                  <a:lnTo>
                    <a:pt x="791387" y="140979"/>
                  </a:lnTo>
                  <a:lnTo>
                    <a:pt x="0" y="140979"/>
                  </a:lnTo>
                  <a:close/>
                </a:path>
              </a:pathLst>
            </a:custGeom>
            <a:solidFill>
              <a:srgbClr val="278033"/>
            </a:solidFill>
          </p:spPr>
          <p:txBody>
            <a:bodyPr/>
            <a:lstStyle/>
            <a:p>
              <a:endParaRPr lang="ko-KR" altLang="en-US"/>
            </a:p>
          </p:txBody>
        </p:sp>
        <p:sp>
          <p:nvSpPr>
            <p:cNvPr id="14" name="TextBox 14"/>
            <p:cNvSpPr txBox="1"/>
            <p:nvPr/>
          </p:nvSpPr>
          <p:spPr>
            <a:xfrm>
              <a:off x="0" y="-104775"/>
              <a:ext cx="791387" cy="245754"/>
            </a:xfrm>
            <a:prstGeom prst="rect">
              <a:avLst/>
            </a:prstGeom>
          </p:spPr>
          <p:txBody>
            <a:bodyPr lIns="50800" tIns="50800" rIns="50800" bIns="50800" rtlCol="0" anchor="ctr"/>
            <a:lstStyle/>
            <a:p>
              <a:pPr algn="ctr">
                <a:lnSpc>
                  <a:spcPts val="2945"/>
                </a:lnSpc>
              </a:pPr>
              <a:endParaRPr/>
            </a:p>
          </p:txBody>
        </p:sp>
      </p:grpSp>
      <p:grpSp>
        <p:nvGrpSpPr>
          <p:cNvPr id="15" name="Group 15"/>
          <p:cNvGrpSpPr/>
          <p:nvPr/>
        </p:nvGrpSpPr>
        <p:grpSpPr>
          <a:xfrm>
            <a:off x="7641602" y="7605902"/>
            <a:ext cx="3004796" cy="535279"/>
            <a:chOff x="0" y="0"/>
            <a:chExt cx="791387" cy="140979"/>
          </a:xfrm>
        </p:grpSpPr>
        <p:sp>
          <p:nvSpPr>
            <p:cNvPr id="16" name="Freeform 16"/>
            <p:cNvSpPr/>
            <p:nvPr/>
          </p:nvSpPr>
          <p:spPr>
            <a:xfrm>
              <a:off x="0" y="0"/>
              <a:ext cx="791387" cy="140979"/>
            </a:xfrm>
            <a:custGeom>
              <a:avLst/>
              <a:gdLst/>
              <a:ahLst/>
              <a:cxnLst/>
              <a:rect l="l" t="t" r="r" b="b"/>
              <a:pathLst>
                <a:path w="791387" h="140979">
                  <a:moveTo>
                    <a:pt x="0" y="0"/>
                  </a:moveTo>
                  <a:lnTo>
                    <a:pt x="791387" y="0"/>
                  </a:lnTo>
                  <a:lnTo>
                    <a:pt x="791387" y="140979"/>
                  </a:lnTo>
                  <a:lnTo>
                    <a:pt x="0" y="140979"/>
                  </a:lnTo>
                  <a:close/>
                </a:path>
              </a:pathLst>
            </a:custGeom>
            <a:solidFill>
              <a:srgbClr val="278033"/>
            </a:solidFill>
          </p:spPr>
          <p:txBody>
            <a:bodyPr/>
            <a:lstStyle/>
            <a:p>
              <a:endParaRPr lang="ko-KR" altLang="en-US"/>
            </a:p>
          </p:txBody>
        </p:sp>
        <p:sp>
          <p:nvSpPr>
            <p:cNvPr id="17" name="TextBox 17"/>
            <p:cNvSpPr txBox="1"/>
            <p:nvPr/>
          </p:nvSpPr>
          <p:spPr>
            <a:xfrm>
              <a:off x="0" y="-104775"/>
              <a:ext cx="791387" cy="245754"/>
            </a:xfrm>
            <a:prstGeom prst="rect">
              <a:avLst/>
            </a:prstGeom>
          </p:spPr>
          <p:txBody>
            <a:bodyPr lIns="50800" tIns="50800" rIns="50800" bIns="50800" rtlCol="0" anchor="ctr"/>
            <a:lstStyle/>
            <a:p>
              <a:pPr algn="ctr">
                <a:lnSpc>
                  <a:spcPts val="2945"/>
                </a:lnSpc>
              </a:pPr>
              <a:endParaRPr/>
            </a:p>
          </p:txBody>
        </p:sp>
      </p:grpSp>
      <p:grpSp>
        <p:nvGrpSpPr>
          <p:cNvPr id="18" name="Group 18"/>
          <p:cNvGrpSpPr/>
          <p:nvPr/>
        </p:nvGrpSpPr>
        <p:grpSpPr>
          <a:xfrm>
            <a:off x="13041405" y="7605902"/>
            <a:ext cx="3004796" cy="535279"/>
            <a:chOff x="0" y="0"/>
            <a:chExt cx="791387" cy="140979"/>
          </a:xfrm>
        </p:grpSpPr>
        <p:sp>
          <p:nvSpPr>
            <p:cNvPr id="19" name="Freeform 19"/>
            <p:cNvSpPr/>
            <p:nvPr/>
          </p:nvSpPr>
          <p:spPr>
            <a:xfrm>
              <a:off x="0" y="0"/>
              <a:ext cx="791387" cy="140979"/>
            </a:xfrm>
            <a:custGeom>
              <a:avLst/>
              <a:gdLst/>
              <a:ahLst/>
              <a:cxnLst/>
              <a:rect l="l" t="t" r="r" b="b"/>
              <a:pathLst>
                <a:path w="791387" h="140979">
                  <a:moveTo>
                    <a:pt x="0" y="0"/>
                  </a:moveTo>
                  <a:lnTo>
                    <a:pt x="791387" y="0"/>
                  </a:lnTo>
                  <a:lnTo>
                    <a:pt x="791387" y="140979"/>
                  </a:lnTo>
                  <a:lnTo>
                    <a:pt x="0" y="140979"/>
                  </a:lnTo>
                  <a:close/>
                </a:path>
              </a:pathLst>
            </a:custGeom>
            <a:solidFill>
              <a:srgbClr val="278033"/>
            </a:solidFill>
          </p:spPr>
          <p:txBody>
            <a:bodyPr/>
            <a:lstStyle/>
            <a:p>
              <a:endParaRPr lang="ko-KR" altLang="en-US"/>
            </a:p>
          </p:txBody>
        </p:sp>
        <p:sp>
          <p:nvSpPr>
            <p:cNvPr id="20" name="TextBox 20"/>
            <p:cNvSpPr txBox="1"/>
            <p:nvPr/>
          </p:nvSpPr>
          <p:spPr>
            <a:xfrm>
              <a:off x="0" y="-104775"/>
              <a:ext cx="791387" cy="245754"/>
            </a:xfrm>
            <a:prstGeom prst="rect">
              <a:avLst/>
            </a:prstGeom>
          </p:spPr>
          <p:txBody>
            <a:bodyPr lIns="50800" tIns="50800" rIns="50800" bIns="50800" rtlCol="0" anchor="ctr"/>
            <a:lstStyle/>
            <a:p>
              <a:pPr algn="ctr">
                <a:lnSpc>
                  <a:spcPts val="2945"/>
                </a:lnSpc>
              </a:pPr>
              <a:endParaRPr/>
            </a:p>
          </p:txBody>
        </p:sp>
      </p:grpSp>
      <p:sp>
        <p:nvSpPr>
          <p:cNvPr id="21" name="AutoShape 21"/>
          <p:cNvSpPr/>
          <p:nvPr/>
        </p:nvSpPr>
        <p:spPr>
          <a:xfrm>
            <a:off x="2393639" y="8741358"/>
            <a:ext cx="3004796" cy="0"/>
          </a:xfrm>
          <a:prstGeom prst="line">
            <a:avLst/>
          </a:prstGeom>
          <a:ln w="28575" cap="flat">
            <a:solidFill>
              <a:srgbClr val="278033"/>
            </a:solidFill>
            <a:prstDash val="solid"/>
            <a:headEnd type="none" w="sm" len="sm"/>
            <a:tailEnd type="none" w="sm" len="sm"/>
          </a:ln>
        </p:spPr>
        <p:txBody>
          <a:bodyPr/>
          <a:lstStyle/>
          <a:p>
            <a:endParaRPr lang="ko-KR" altLang="en-US"/>
          </a:p>
        </p:txBody>
      </p:sp>
      <p:sp>
        <p:nvSpPr>
          <p:cNvPr id="22" name="AutoShape 22"/>
          <p:cNvSpPr/>
          <p:nvPr/>
        </p:nvSpPr>
        <p:spPr>
          <a:xfrm>
            <a:off x="7641602" y="8769933"/>
            <a:ext cx="3004796" cy="0"/>
          </a:xfrm>
          <a:prstGeom prst="line">
            <a:avLst/>
          </a:prstGeom>
          <a:ln w="28575" cap="flat">
            <a:solidFill>
              <a:srgbClr val="278033"/>
            </a:solidFill>
            <a:prstDash val="solid"/>
            <a:headEnd type="none" w="sm" len="sm"/>
            <a:tailEnd type="none" w="sm" len="sm"/>
          </a:ln>
        </p:spPr>
        <p:txBody>
          <a:bodyPr/>
          <a:lstStyle/>
          <a:p>
            <a:endParaRPr lang="ko-KR" altLang="en-US"/>
          </a:p>
        </p:txBody>
      </p:sp>
      <p:sp>
        <p:nvSpPr>
          <p:cNvPr id="23" name="AutoShape 23"/>
          <p:cNvSpPr/>
          <p:nvPr/>
        </p:nvSpPr>
        <p:spPr>
          <a:xfrm>
            <a:off x="13041405" y="8741358"/>
            <a:ext cx="3004796" cy="0"/>
          </a:xfrm>
          <a:prstGeom prst="line">
            <a:avLst/>
          </a:prstGeom>
          <a:ln w="28575" cap="flat">
            <a:solidFill>
              <a:srgbClr val="278033"/>
            </a:solidFill>
            <a:prstDash val="solid"/>
            <a:headEnd type="none" w="sm" len="sm"/>
            <a:tailEnd type="none" w="sm" len="sm"/>
          </a:ln>
        </p:spPr>
        <p:txBody>
          <a:bodyPr/>
          <a:lstStyle/>
          <a:p>
            <a:endParaRPr lang="ko-KR" altLang="en-US"/>
          </a:p>
        </p:txBody>
      </p:sp>
      <p:sp>
        <p:nvSpPr>
          <p:cNvPr id="24" name="Freeform 24"/>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6"/>
            <a:stretch>
              <a:fillRect/>
            </a:stretch>
          </a:blipFill>
        </p:spPr>
        <p:txBody>
          <a:bodyPr/>
          <a:lstStyle/>
          <a:p>
            <a:endParaRPr lang="ko-KR" altLang="en-US"/>
          </a:p>
        </p:txBody>
      </p:sp>
      <p:sp>
        <p:nvSpPr>
          <p:cNvPr id="25" name="TextBox 25"/>
          <p:cNvSpPr txBox="1"/>
          <p:nvPr/>
        </p:nvSpPr>
        <p:spPr>
          <a:xfrm>
            <a:off x="2393639" y="7643036"/>
            <a:ext cx="3004796" cy="369781"/>
          </a:xfrm>
          <a:prstGeom prst="rect">
            <a:avLst/>
          </a:prstGeom>
        </p:spPr>
        <p:txBody>
          <a:bodyPr lIns="0" tIns="0" rIns="0" bIns="0" rtlCol="0" anchor="t">
            <a:spAutoFit/>
          </a:bodyPr>
          <a:lstStyle/>
          <a:p>
            <a:pPr algn="ctr">
              <a:lnSpc>
                <a:spcPts val="3000"/>
              </a:lnSpc>
            </a:pPr>
            <a:r>
              <a:rPr lang="en-US" sz="2400" spc="120" dirty="0">
                <a:solidFill>
                  <a:srgbClr val="FFFFFF"/>
                </a:solidFill>
                <a:ea typeface="Gothic A1 Bold"/>
              </a:rPr>
              <a:t>Park Jun Hyeon</a:t>
            </a:r>
          </a:p>
        </p:txBody>
      </p:sp>
      <p:sp>
        <p:nvSpPr>
          <p:cNvPr id="26" name="TextBox 26"/>
          <p:cNvSpPr txBox="1"/>
          <p:nvPr/>
        </p:nvSpPr>
        <p:spPr>
          <a:xfrm>
            <a:off x="7641602" y="7643036"/>
            <a:ext cx="3004796" cy="369781"/>
          </a:xfrm>
          <a:prstGeom prst="rect">
            <a:avLst/>
          </a:prstGeom>
        </p:spPr>
        <p:txBody>
          <a:bodyPr lIns="0" tIns="0" rIns="0" bIns="0" rtlCol="0" anchor="t">
            <a:spAutoFit/>
          </a:bodyPr>
          <a:lstStyle/>
          <a:p>
            <a:pPr algn="ctr">
              <a:lnSpc>
                <a:spcPts val="3000"/>
              </a:lnSpc>
            </a:pPr>
            <a:r>
              <a:rPr lang="en-US" sz="2400" spc="120" dirty="0">
                <a:solidFill>
                  <a:srgbClr val="FFFFFF"/>
                </a:solidFill>
                <a:ea typeface="Gothic A1 Bold"/>
              </a:rPr>
              <a:t>Jung Min Soo</a:t>
            </a:r>
          </a:p>
        </p:txBody>
      </p:sp>
      <p:sp>
        <p:nvSpPr>
          <p:cNvPr id="27" name="TextBox 27"/>
          <p:cNvSpPr txBox="1"/>
          <p:nvPr/>
        </p:nvSpPr>
        <p:spPr>
          <a:xfrm>
            <a:off x="13041405" y="7643036"/>
            <a:ext cx="3004796" cy="369781"/>
          </a:xfrm>
          <a:prstGeom prst="rect">
            <a:avLst/>
          </a:prstGeom>
        </p:spPr>
        <p:txBody>
          <a:bodyPr lIns="0" tIns="0" rIns="0" bIns="0" rtlCol="0" anchor="t">
            <a:spAutoFit/>
          </a:bodyPr>
          <a:lstStyle/>
          <a:p>
            <a:pPr algn="ctr">
              <a:lnSpc>
                <a:spcPts val="3000"/>
              </a:lnSpc>
            </a:pPr>
            <a:r>
              <a:rPr lang="en-US" sz="2400" spc="120" dirty="0">
                <a:solidFill>
                  <a:srgbClr val="FFFFFF"/>
                </a:solidFill>
                <a:ea typeface="Gothic A1 Bold"/>
              </a:rPr>
              <a:t>Woo Jae </a:t>
            </a:r>
            <a:r>
              <a:rPr lang="en-US" sz="2400" spc="120" dirty="0" err="1">
                <a:solidFill>
                  <a:srgbClr val="FFFFFF"/>
                </a:solidFill>
                <a:ea typeface="Gothic A1 Bold"/>
              </a:rPr>
              <a:t>Jin</a:t>
            </a:r>
            <a:endParaRPr lang="en-US" sz="2400" spc="120" dirty="0">
              <a:solidFill>
                <a:srgbClr val="FFFFFF"/>
              </a:solidFill>
              <a:ea typeface="Gothic A1 Bold"/>
            </a:endParaRPr>
          </a:p>
        </p:txBody>
      </p:sp>
      <p:sp>
        <p:nvSpPr>
          <p:cNvPr id="29" name="TextBox 29"/>
          <p:cNvSpPr txBox="1"/>
          <p:nvPr/>
        </p:nvSpPr>
        <p:spPr>
          <a:xfrm>
            <a:off x="1273628" y="1017814"/>
            <a:ext cx="7870371"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120" dirty="0">
                <a:solidFill>
                  <a:srgbClr val="278033"/>
                </a:solidFill>
                <a:latin typeface="Gothic A1 Bold"/>
              </a:rPr>
              <a:t>Team member’s part</a:t>
            </a:r>
            <a:endParaRPr lang="en-US" sz="5500" spc="-220" dirty="0">
              <a:solidFill>
                <a:srgbClr val="278033"/>
              </a:solidFill>
              <a:ea typeface="Gothic A1 Ultra-Bold"/>
            </a:endParaRPr>
          </a:p>
        </p:txBody>
      </p:sp>
      <p:sp>
        <p:nvSpPr>
          <p:cNvPr id="30" name="TextBox 30"/>
          <p:cNvSpPr txBox="1"/>
          <p:nvPr/>
        </p:nvSpPr>
        <p:spPr>
          <a:xfrm>
            <a:off x="2393639" y="8254700"/>
            <a:ext cx="3004796" cy="266035"/>
          </a:xfrm>
          <a:prstGeom prst="rect">
            <a:avLst/>
          </a:prstGeom>
        </p:spPr>
        <p:txBody>
          <a:bodyPr lIns="0" tIns="0" rIns="0" bIns="0" rtlCol="0" anchor="t">
            <a:spAutoFit/>
          </a:bodyPr>
          <a:lstStyle/>
          <a:p>
            <a:pPr algn="ctr">
              <a:lnSpc>
                <a:spcPts val="2340"/>
              </a:lnSpc>
            </a:pPr>
            <a:r>
              <a:rPr lang="en-US" altLang="ko-KR" sz="1800" dirty="0">
                <a:solidFill>
                  <a:srgbClr val="494949"/>
                </a:solidFill>
                <a:latin typeface="Gothic A1 Medium"/>
              </a:rPr>
              <a:t>Hardware </a:t>
            </a:r>
            <a:r>
              <a:rPr lang="en-US" altLang="ko-KR" dirty="0">
                <a:solidFill>
                  <a:srgbClr val="494949"/>
                </a:solidFill>
                <a:latin typeface="Gothic A1 Medium"/>
              </a:rPr>
              <a:t>D</a:t>
            </a:r>
            <a:r>
              <a:rPr lang="en-US" altLang="ko-KR" sz="1800" dirty="0">
                <a:solidFill>
                  <a:srgbClr val="494949"/>
                </a:solidFill>
                <a:latin typeface="Gothic A1 Medium"/>
              </a:rPr>
              <a:t>evelopment</a:t>
            </a:r>
          </a:p>
        </p:txBody>
      </p:sp>
      <p:sp>
        <p:nvSpPr>
          <p:cNvPr id="31" name="TextBox 31"/>
          <p:cNvSpPr txBox="1"/>
          <p:nvPr/>
        </p:nvSpPr>
        <p:spPr>
          <a:xfrm>
            <a:off x="7641602" y="8254700"/>
            <a:ext cx="3004796" cy="573747"/>
          </a:xfrm>
          <a:prstGeom prst="rect">
            <a:avLst/>
          </a:prstGeom>
        </p:spPr>
        <p:txBody>
          <a:bodyPr lIns="0" tIns="0" rIns="0" bIns="0" rtlCol="0" anchor="t">
            <a:spAutoFit/>
          </a:bodyPr>
          <a:lstStyle/>
          <a:p>
            <a:pPr algn="ctr">
              <a:lnSpc>
                <a:spcPts val="2340"/>
              </a:lnSpc>
            </a:pPr>
            <a:r>
              <a:rPr lang="en-US" altLang="ko-KR" dirty="0">
                <a:solidFill>
                  <a:srgbClr val="494949"/>
                </a:solidFill>
                <a:latin typeface="Gothic A1 Medium"/>
              </a:rPr>
              <a:t>S</a:t>
            </a:r>
            <a:r>
              <a:rPr lang="en-US" altLang="ko-KR" sz="1800" dirty="0">
                <a:solidFill>
                  <a:srgbClr val="494949"/>
                </a:solidFill>
                <a:latin typeface="Gothic A1 Medium"/>
              </a:rPr>
              <a:t>oftware </a:t>
            </a:r>
            <a:r>
              <a:rPr lang="en-US" altLang="ko-KR" dirty="0">
                <a:solidFill>
                  <a:srgbClr val="494949"/>
                </a:solidFill>
                <a:latin typeface="Gothic A1 Medium"/>
              </a:rPr>
              <a:t>D</a:t>
            </a:r>
            <a:r>
              <a:rPr lang="en-US" altLang="ko-KR" sz="1800" dirty="0">
                <a:solidFill>
                  <a:srgbClr val="494949"/>
                </a:solidFill>
                <a:latin typeface="Gothic A1 Medium"/>
              </a:rPr>
              <a:t>evelopment</a:t>
            </a:r>
          </a:p>
          <a:p>
            <a:pPr algn="ctr">
              <a:lnSpc>
                <a:spcPts val="2340"/>
              </a:lnSpc>
            </a:pPr>
            <a:r>
              <a:rPr lang="en-US" sz="1800" dirty="0">
                <a:solidFill>
                  <a:srgbClr val="494949"/>
                </a:solidFill>
                <a:ea typeface="Gothic A1 Medium"/>
              </a:rPr>
              <a:t> </a:t>
            </a:r>
          </a:p>
        </p:txBody>
      </p:sp>
      <p:sp>
        <p:nvSpPr>
          <p:cNvPr id="32" name="TextBox 32"/>
          <p:cNvSpPr txBox="1"/>
          <p:nvPr/>
        </p:nvSpPr>
        <p:spPr>
          <a:xfrm>
            <a:off x="13041405" y="8254700"/>
            <a:ext cx="3004796" cy="266035"/>
          </a:xfrm>
          <a:prstGeom prst="rect">
            <a:avLst/>
          </a:prstGeom>
        </p:spPr>
        <p:txBody>
          <a:bodyPr lIns="0" tIns="0" rIns="0" bIns="0" rtlCol="0" anchor="t">
            <a:spAutoFit/>
          </a:bodyPr>
          <a:lstStyle/>
          <a:p>
            <a:pPr algn="ctr">
              <a:lnSpc>
                <a:spcPts val="2340"/>
              </a:lnSpc>
            </a:pPr>
            <a:r>
              <a:rPr lang="en-US" altLang="ko-KR" dirty="0">
                <a:solidFill>
                  <a:srgbClr val="494949"/>
                </a:solidFill>
                <a:latin typeface="Gothic A1 Medium"/>
              </a:rPr>
              <a:t>H</a:t>
            </a:r>
            <a:r>
              <a:rPr lang="en-US" altLang="ko-KR" sz="1800" dirty="0">
                <a:solidFill>
                  <a:srgbClr val="494949"/>
                </a:solidFill>
                <a:latin typeface="Gothic A1 Medium"/>
              </a:rPr>
              <a:t>ardware </a:t>
            </a:r>
            <a:r>
              <a:rPr lang="en-US" altLang="ko-KR" dirty="0">
                <a:solidFill>
                  <a:srgbClr val="494949"/>
                </a:solidFill>
                <a:latin typeface="Gothic A1 Medium"/>
              </a:rPr>
              <a:t>D</a:t>
            </a:r>
            <a:r>
              <a:rPr lang="en-US" altLang="ko-KR" sz="1800" dirty="0">
                <a:solidFill>
                  <a:srgbClr val="494949"/>
                </a:solidFill>
                <a:latin typeface="Gothic A1 Medium"/>
              </a:rPr>
              <a:t>evelopment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34207" y="1570264"/>
            <a:ext cx="10225093" cy="7999970"/>
            <a:chOff x="0" y="0"/>
            <a:chExt cx="13633457" cy="10666627"/>
          </a:xfrm>
        </p:grpSpPr>
        <p:pic>
          <p:nvPicPr>
            <p:cNvPr id="3" name="Picture 3"/>
            <p:cNvPicPr>
              <a:picLocks noChangeAspect="1"/>
            </p:cNvPicPr>
            <p:nvPr/>
          </p:nvPicPr>
          <p:blipFill>
            <a:blip r:embed="rId3"/>
            <a:srcRect l="2050" r="2050"/>
            <a:stretch>
              <a:fillRect/>
            </a:stretch>
          </p:blipFill>
          <p:spPr>
            <a:xfrm>
              <a:off x="0" y="0"/>
              <a:ext cx="13633457" cy="10666627"/>
            </a:xfrm>
            <a:prstGeom prst="rect">
              <a:avLst/>
            </a:prstGeom>
          </p:spPr>
        </p:pic>
      </p:grpSp>
      <p:grpSp>
        <p:nvGrpSpPr>
          <p:cNvPr id="4" name="Group 4"/>
          <p:cNvGrpSpPr/>
          <p:nvPr/>
        </p:nvGrpSpPr>
        <p:grpSpPr>
          <a:xfrm>
            <a:off x="-106109" y="-115661"/>
            <a:ext cx="18500217" cy="518101"/>
            <a:chOff x="0" y="0"/>
            <a:chExt cx="4872485" cy="136455"/>
          </a:xfrm>
        </p:grpSpPr>
        <p:sp>
          <p:nvSpPr>
            <p:cNvPr id="5" name="Freeform 5"/>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6" name="TextBox 6"/>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7" name="AutoShape 7"/>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grpSp>
        <p:nvGrpSpPr>
          <p:cNvPr id="8" name="Group 8"/>
          <p:cNvGrpSpPr/>
          <p:nvPr/>
        </p:nvGrpSpPr>
        <p:grpSpPr>
          <a:xfrm>
            <a:off x="1028699" y="2710585"/>
            <a:ext cx="5760000" cy="7309713"/>
            <a:chOff x="0" y="0"/>
            <a:chExt cx="1357713" cy="673168"/>
          </a:xfrm>
        </p:grpSpPr>
        <p:sp>
          <p:nvSpPr>
            <p:cNvPr id="9" name="Freeform 9"/>
            <p:cNvSpPr/>
            <p:nvPr/>
          </p:nvSpPr>
          <p:spPr>
            <a:xfrm>
              <a:off x="0" y="0"/>
              <a:ext cx="1357713" cy="673168"/>
            </a:xfrm>
            <a:custGeom>
              <a:avLst/>
              <a:gdLst/>
              <a:ahLst/>
              <a:cxnLst/>
              <a:rect l="l" t="t" r="r" b="b"/>
              <a:pathLst>
                <a:path w="1357713" h="673168">
                  <a:moveTo>
                    <a:pt x="0" y="0"/>
                  </a:moveTo>
                  <a:lnTo>
                    <a:pt x="1357713" y="0"/>
                  </a:lnTo>
                  <a:lnTo>
                    <a:pt x="1357713" y="673168"/>
                  </a:lnTo>
                  <a:lnTo>
                    <a:pt x="0" y="673168"/>
                  </a:lnTo>
                  <a:close/>
                </a:path>
              </a:pathLst>
            </a:custGeom>
            <a:solidFill>
              <a:srgbClr val="F4F4F4"/>
            </a:solidFill>
          </p:spPr>
          <p:txBody>
            <a:bodyPr/>
            <a:lstStyle/>
            <a:p>
              <a:endParaRPr lang="ko-KR" altLang="en-US" dirty="0"/>
            </a:p>
          </p:txBody>
        </p:sp>
        <p:sp>
          <p:nvSpPr>
            <p:cNvPr id="10" name="TextBox 10"/>
            <p:cNvSpPr txBox="1"/>
            <p:nvPr/>
          </p:nvSpPr>
          <p:spPr>
            <a:xfrm>
              <a:off x="0" y="-28575"/>
              <a:ext cx="1357713" cy="701743"/>
            </a:xfrm>
            <a:prstGeom prst="rect">
              <a:avLst/>
            </a:prstGeom>
          </p:spPr>
          <p:txBody>
            <a:bodyPr lIns="50800" tIns="50800" rIns="50800" bIns="50800" rtlCol="0" anchor="ctr"/>
            <a:lstStyle/>
            <a:p>
              <a:pPr algn="ctr">
                <a:lnSpc>
                  <a:spcPts val="3249"/>
                </a:lnSpc>
              </a:pPr>
              <a:endParaRPr/>
            </a:p>
          </p:txBody>
        </p:sp>
      </p:grpSp>
      <p:sp>
        <p:nvSpPr>
          <p:cNvPr id="11" name="TextBox 11"/>
          <p:cNvSpPr txBox="1"/>
          <p:nvPr/>
        </p:nvSpPr>
        <p:spPr>
          <a:xfrm>
            <a:off x="1273629" y="1017814"/>
            <a:ext cx="6609576" cy="1692771"/>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Background of the study</a:t>
            </a:r>
            <a:endParaRPr lang="en-US" sz="5500" spc="-220" dirty="0">
              <a:solidFill>
                <a:srgbClr val="278033"/>
              </a:solidFill>
              <a:ea typeface="Gothic A1 Ultra-Bold"/>
            </a:endParaRPr>
          </a:p>
        </p:txBody>
      </p:sp>
      <p:sp>
        <p:nvSpPr>
          <p:cNvPr id="12" name="TextBox 12"/>
          <p:cNvSpPr txBox="1"/>
          <p:nvPr/>
        </p:nvSpPr>
        <p:spPr>
          <a:xfrm>
            <a:off x="1268913" y="3020872"/>
            <a:ext cx="5279571" cy="7091750"/>
          </a:xfrm>
          <a:prstGeom prst="rect">
            <a:avLst/>
          </a:prstGeom>
        </p:spPr>
        <p:txBody>
          <a:bodyPr wrap="square" lIns="0" tIns="0" rIns="0" bIns="0" rtlCol="0" anchor="t">
            <a:spAutoFit/>
          </a:bodyPr>
          <a:lstStyle/>
          <a:p>
            <a:pPr algn="just">
              <a:lnSpc>
                <a:spcPts val="2918"/>
              </a:lnSpc>
            </a:pPr>
            <a:r>
              <a:rPr lang="ko-KR" altLang="en-US" sz="2800" spc="-52" dirty="0">
                <a:solidFill>
                  <a:srgbClr val="114719"/>
                </a:solidFill>
                <a:latin typeface="Gothic A1 Bold"/>
              </a:rPr>
              <a:t> </a:t>
            </a:r>
            <a:r>
              <a:rPr lang="en-US" altLang="ko-KR" sz="2800" spc="-52" dirty="0">
                <a:solidFill>
                  <a:srgbClr val="114719"/>
                </a:solidFill>
                <a:latin typeface="Gothic A1 Bold"/>
              </a:rPr>
              <a:t>Due to the aftermath of the COVID-19 pandemic </a:t>
            </a:r>
          </a:p>
          <a:p>
            <a:pPr marL="0" lvl="0" indent="0" algn="just">
              <a:lnSpc>
                <a:spcPts val="2918"/>
              </a:lnSpc>
              <a:spcBef>
                <a:spcPct val="0"/>
              </a:spcBef>
            </a:pPr>
            <a:r>
              <a:rPr lang="en-US" altLang="ko-KR" sz="2800" spc="-52" dirty="0">
                <a:solidFill>
                  <a:srgbClr val="114719"/>
                </a:solidFill>
                <a:latin typeface="Gothic A1 Bold"/>
              </a:rPr>
              <a:t>The number of heart disease patients in their 20s and 30s is increasing due to worsening lifestyle habits and fatigue.</a:t>
            </a:r>
          </a:p>
          <a:p>
            <a:pPr marL="0" lvl="0" indent="0" algn="just">
              <a:lnSpc>
                <a:spcPts val="2918"/>
              </a:lnSpc>
              <a:spcBef>
                <a:spcPct val="0"/>
              </a:spcBef>
            </a:pPr>
            <a:r>
              <a:rPr lang="ko-KR" altLang="en-US" sz="2800" spc="-52" dirty="0">
                <a:solidFill>
                  <a:srgbClr val="114719"/>
                </a:solidFill>
                <a:latin typeface="Gothic A1 Bold"/>
              </a:rPr>
              <a:t> </a:t>
            </a:r>
            <a:r>
              <a:rPr lang="en-US" altLang="ko-KR" sz="2800" spc="-52" dirty="0">
                <a:solidFill>
                  <a:srgbClr val="114719"/>
                </a:solidFill>
                <a:latin typeface="Gothic A1 Bold"/>
              </a:rPr>
              <a:t>The overall rate and mortality rate of heart disease patients is increasing.</a:t>
            </a:r>
          </a:p>
          <a:p>
            <a:pPr marL="0" lvl="0" indent="0" algn="just">
              <a:lnSpc>
                <a:spcPts val="2918"/>
              </a:lnSpc>
              <a:spcBef>
                <a:spcPct val="0"/>
              </a:spcBef>
            </a:pPr>
            <a:endParaRPr lang="en-US" altLang="ko-KR" sz="2800" spc="-52" dirty="0">
              <a:solidFill>
                <a:srgbClr val="114719"/>
              </a:solidFill>
              <a:latin typeface="Gothic A1 Bold"/>
            </a:endParaRPr>
          </a:p>
          <a:p>
            <a:pPr algn="just">
              <a:lnSpc>
                <a:spcPts val="2918"/>
              </a:lnSpc>
            </a:pPr>
            <a:r>
              <a:rPr lang="en-US" altLang="ko-KR" sz="2800" spc="-52" dirty="0">
                <a:solidFill>
                  <a:srgbClr val="114719"/>
                </a:solidFill>
                <a:latin typeface="Gothic A1 Bold"/>
                <a:ea typeface="Gothic A1 Bold"/>
              </a:rPr>
              <a:t> The fatality rate to heart diseases such as angina pectoris, myocardial infarction, arrhythmia and cardiovascular disease is high.</a:t>
            </a:r>
          </a:p>
          <a:p>
            <a:pPr algn="just">
              <a:lnSpc>
                <a:spcPts val="2918"/>
              </a:lnSpc>
            </a:pPr>
            <a:r>
              <a:rPr lang="en-US" altLang="ko-KR" sz="2800" spc="-52" dirty="0">
                <a:solidFill>
                  <a:srgbClr val="114719"/>
                </a:solidFill>
                <a:latin typeface="Gothic A1 Bold"/>
                <a:ea typeface="Gothic A1 Bold"/>
              </a:rPr>
              <a:t> However, compared to the fatality rate, early detection is difficult.</a:t>
            </a:r>
            <a:endParaRPr lang="en-US" altLang="ko-KR" sz="2800" spc="-52" dirty="0">
              <a:solidFill>
                <a:srgbClr val="114719"/>
              </a:solidFill>
              <a:latin typeface="Gothic A1 Bold"/>
            </a:endParaRPr>
          </a:p>
          <a:p>
            <a:pPr marL="0" lvl="0" indent="0" algn="just">
              <a:lnSpc>
                <a:spcPts val="3318"/>
              </a:lnSpc>
              <a:spcBef>
                <a:spcPct val="0"/>
              </a:spcBef>
            </a:pPr>
            <a:endParaRPr lang="en-US" sz="2370" spc="-59" dirty="0">
              <a:solidFill>
                <a:srgbClr val="114719"/>
              </a:solidFill>
              <a:ea typeface="Gothic A1 Bold"/>
            </a:endParaRPr>
          </a:p>
        </p:txBody>
      </p:sp>
      <p:sp>
        <p:nvSpPr>
          <p:cNvPr id="13" name="TextBox 13"/>
          <p:cNvSpPr txBox="1"/>
          <p:nvPr/>
        </p:nvSpPr>
        <p:spPr>
          <a:xfrm>
            <a:off x="9878841" y="2526452"/>
            <a:ext cx="8918504" cy="590550"/>
          </a:xfrm>
          <a:prstGeom prst="rect">
            <a:avLst/>
          </a:prstGeom>
        </p:spPr>
        <p:txBody>
          <a:bodyPr lIns="0" tIns="0" rIns="0" bIns="0" rtlCol="0" anchor="t">
            <a:spAutoFit/>
          </a:bodyPr>
          <a:lstStyle/>
          <a:p>
            <a:pPr>
              <a:lnSpc>
                <a:spcPts val="4200"/>
              </a:lnSpc>
              <a:spcBef>
                <a:spcPct val="0"/>
              </a:spcBef>
            </a:pPr>
            <a:r>
              <a:rPr lang="en-US" sz="3000" spc="-150">
                <a:solidFill>
                  <a:srgbClr val="20472B"/>
                </a:solidFill>
                <a:latin typeface="Gothic A1 Ultra-Bold"/>
              </a:rPr>
              <a:t>Patient ratio by age in 2020</a:t>
            </a:r>
          </a:p>
        </p:txBody>
      </p:sp>
      <p:sp>
        <p:nvSpPr>
          <p:cNvPr id="19" name="Freeform 19"/>
          <p:cNvSpPr/>
          <p:nvPr/>
        </p:nvSpPr>
        <p:spPr>
          <a:xfrm>
            <a:off x="15434248" y="527683"/>
            <a:ext cx="2613987" cy="1133364"/>
          </a:xfrm>
          <a:custGeom>
            <a:avLst/>
            <a:gdLst/>
            <a:ahLst/>
            <a:cxnLst/>
            <a:rect l="l" t="t" r="r" b="b"/>
            <a:pathLst>
              <a:path w="2613987" h="1133364">
                <a:moveTo>
                  <a:pt x="0" y="0"/>
                </a:moveTo>
                <a:lnTo>
                  <a:pt x="2613987" y="0"/>
                </a:lnTo>
                <a:lnTo>
                  <a:pt x="2613987" y="1133364"/>
                </a:lnTo>
                <a:lnTo>
                  <a:pt x="0" y="1133364"/>
                </a:lnTo>
                <a:lnTo>
                  <a:pt x="0" y="0"/>
                </a:lnTo>
                <a:close/>
              </a:path>
            </a:pathLst>
          </a:custGeom>
          <a:blipFill>
            <a:blip r:embed="rId4"/>
            <a:stretch>
              <a:fillRect/>
            </a:stretch>
          </a:blipFill>
        </p:spPr>
        <p:txBody>
          <a:bodyPr/>
          <a:lstStyle/>
          <a:p>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7762" y="1551214"/>
            <a:ext cx="9971538" cy="8019020"/>
            <a:chOff x="0" y="0"/>
            <a:chExt cx="13295384" cy="10692027"/>
          </a:xfrm>
        </p:grpSpPr>
        <p:pic>
          <p:nvPicPr>
            <p:cNvPr id="3" name="Picture 3"/>
            <p:cNvPicPr>
              <a:picLocks noChangeAspect="1"/>
            </p:cNvPicPr>
            <p:nvPr/>
          </p:nvPicPr>
          <p:blipFill>
            <a:blip r:embed="rId3"/>
            <a:srcRect t="1435" b="1435"/>
            <a:stretch>
              <a:fillRect/>
            </a:stretch>
          </p:blipFill>
          <p:spPr>
            <a:xfrm>
              <a:off x="0" y="0"/>
              <a:ext cx="13295384" cy="10692027"/>
            </a:xfrm>
            <a:prstGeom prst="rect">
              <a:avLst/>
            </a:prstGeom>
          </p:spPr>
        </p:pic>
      </p:grpSp>
      <p:grpSp>
        <p:nvGrpSpPr>
          <p:cNvPr id="4" name="Group 4"/>
          <p:cNvGrpSpPr/>
          <p:nvPr/>
        </p:nvGrpSpPr>
        <p:grpSpPr>
          <a:xfrm>
            <a:off x="-106109" y="-115661"/>
            <a:ext cx="18500217" cy="518101"/>
            <a:chOff x="0" y="0"/>
            <a:chExt cx="4872485" cy="136455"/>
          </a:xfrm>
        </p:grpSpPr>
        <p:sp>
          <p:nvSpPr>
            <p:cNvPr id="5" name="Freeform 5"/>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6" name="TextBox 6"/>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7" name="AutoShape 7"/>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grpSp>
        <p:nvGrpSpPr>
          <p:cNvPr id="8" name="Group 8"/>
          <p:cNvGrpSpPr/>
          <p:nvPr/>
        </p:nvGrpSpPr>
        <p:grpSpPr>
          <a:xfrm>
            <a:off x="1028700" y="2861606"/>
            <a:ext cx="5760000" cy="5400000"/>
            <a:chOff x="0" y="0"/>
            <a:chExt cx="1342941" cy="600992"/>
          </a:xfrm>
        </p:grpSpPr>
        <p:sp>
          <p:nvSpPr>
            <p:cNvPr id="9" name="Freeform 9"/>
            <p:cNvSpPr/>
            <p:nvPr/>
          </p:nvSpPr>
          <p:spPr>
            <a:xfrm>
              <a:off x="0" y="0"/>
              <a:ext cx="1342941" cy="600992"/>
            </a:xfrm>
            <a:custGeom>
              <a:avLst/>
              <a:gdLst/>
              <a:ahLst/>
              <a:cxnLst/>
              <a:rect l="l" t="t" r="r" b="b"/>
              <a:pathLst>
                <a:path w="1342941" h="600992">
                  <a:moveTo>
                    <a:pt x="0" y="0"/>
                  </a:moveTo>
                  <a:lnTo>
                    <a:pt x="1342941" y="0"/>
                  </a:lnTo>
                  <a:lnTo>
                    <a:pt x="1342941" y="600992"/>
                  </a:lnTo>
                  <a:lnTo>
                    <a:pt x="0" y="600992"/>
                  </a:lnTo>
                  <a:close/>
                </a:path>
              </a:pathLst>
            </a:custGeom>
            <a:solidFill>
              <a:srgbClr val="F4F4F4"/>
            </a:solidFill>
          </p:spPr>
          <p:txBody>
            <a:bodyPr/>
            <a:lstStyle/>
            <a:p>
              <a:endParaRPr lang="ko-KR" altLang="en-US" sz="3600"/>
            </a:p>
          </p:txBody>
        </p:sp>
        <p:sp>
          <p:nvSpPr>
            <p:cNvPr id="10" name="TextBox 10"/>
            <p:cNvSpPr txBox="1"/>
            <p:nvPr/>
          </p:nvSpPr>
          <p:spPr>
            <a:xfrm>
              <a:off x="0" y="-28575"/>
              <a:ext cx="1342941" cy="629567"/>
            </a:xfrm>
            <a:prstGeom prst="rect">
              <a:avLst/>
            </a:prstGeom>
          </p:spPr>
          <p:txBody>
            <a:bodyPr lIns="50800" tIns="50800" rIns="50800" bIns="50800" rtlCol="0" anchor="ctr"/>
            <a:lstStyle/>
            <a:p>
              <a:pPr algn="ctr">
                <a:lnSpc>
                  <a:spcPts val="3249"/>
                </a:lnSpc>
              </a:pPr>
              <a:endParaRPr sz="3600"/>
            </a:p>
          </p:txBody>
        </p:sp>
      </p:grpSp>
      <p:sp>
        <p:nvSpPr>
          <p:cNvPr id="11" name="TextBox 11"/>
          <p:cNvSpPr txBox="1"/>
          <p:nvPr/>
        </p:nvSpPr>
        <p:spPr>
          <a:xfrm>
            <a:off x="1273629" y="998764"/>
            <a:ext cx="4854049" cy="1692771"/>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The need for research</a:t>
            </a:r>
            <a:endParaRPr lang="en-US" sz="5500" spc="-220" dirty="0">
              <a:solidFill>
                <a:srgbClr val="278033"/>
              </a:solidFill>
              <a:ea typeface="Gothic A1 Ultra-Bold"/>
            </a:endParaRPr>
          </a:p>
        </p:txBody>
      </p:sp>
      <p:sp>
        <p:nvSpPr>
          <p:cNvPr id="14" name="Freeform 14"/>
          <p:cNvSpPr/>
          <p:nvPr/>
        </p:nvSpPr>
        <p:spPr>
          <a:xfrm>
            <a:off x="15651580" y="465062"/>
            <a:ext cx="2360669" cy="1023531"/>
          </a:xfrm>
          <a:custGeom>
            <a:avLst/>
            <a:gdLst/>
            <a:ahLst/>
            <a:cxnLst/>
            <a:rect l="l" t="t" r="r" b="b"/>
            <a:pathLst>
              <a:path w="2360669" h="1023531">
                <a:moveTo>
                  <a:pt x="0" y="0"/>
                </a:moveTo>
                <a:lnTo>
                  <a:pt x="2360669" y="0"/>
                </a:lnTo>
                <a:lnTo>
                  <a:pt x="2360669" y="1023531"/>
                </a:lnTo>
                <a:lnTo>
                  <a:pt x="0" y="1023531"/>
                </a:lnTo>
                <a:lnTo>
                  <a:pt x="0" y="0"/>
                </a:lnTo>
                <a:close/>
              </a:path>
            </a:pathLst>
          </a:custGeom>
          <a:blipFill>
            <a:blip r:embed="rId4"/>
            <a:stretch>
              <a:fillRect/>
            </a:stretch>
          </a:blipFill>
        </p:spPr>
        <p:txBody>
          <a:bodyPr/>
          <a:lstStyle/>
          <a:p>
            <a:endParaRPr lang="ko-KR" altLang="en-US"/>
          </a:p>
        </p:txBody>
      </p:sp>
      <p:sp>
        <p:nvSpPr>
          <p:cNvPr id="15" name="TextBox 14">
            <a:extLst>
              <a:ext uri="{FF2B5EF4-FFF2-40B4-BE49-F238E27FC236}">
                <a16:creationId xmlns:a16="http://schemas.microsoft.com/office/drawing/2014/main" id="{8096DF92-C108-DEB6-D71B-23F6BE182D2A}"/>
              </a:ext>
            </a:extLst>
          </p:cNvPr>
          <p:cNvSpPr txBox="1"/>
          <p:nvPr/>
        </p:nvSpPr>
        <p:spPr>
          <a:xfrm>
            <a:off x="1268914" y="3086100"/>
            <a:ext cx="5279572" cy="1951816"/>
          </a:xfrm>
          <a:prstGeom prst="rect">
            <a:avLst/>
          </a:prstGeom>
          <a:noFill/>
        </p:spPr>
        <p:txBody>
          <a:bodyPr wrap="square">
            <a:spAutoFit/>
          </a:bodyPr>
          <a:lstStyle/>
          <a:p>
            <a:pPr algn="just">
              <a:lnSpc>
                <a:spcPts val="2918"/>
              </a:lnSpc>
            </a:pPr>
            <a:r>
              <a:rPr lang="ko-KR" altLang="en-US" sz="2800" spc="-52" dirty="0">
                <a:solidFill>
                  <a:srgbClr val="114719"/>
                </a:solidFill>
                <a:latin typeface="Gothic A1 Bold"/>
                <a:ea typeface="Gothic A1 Bold"/>
              </a:rPr>
              <a:t> </a:t>
            </a:r>
            <a:r>
              <a:rPr lang="en-US" altLang="ko-KR" sz="2800" spc="-52" dirty="0">
                <a:solidFill>
                  <a:srgbClr val="114719"/>
                </a:solidFill>
                <a:latin typeface="Gothic A1 Bold"/>
                <a:ea typeface="Gothic A1 Bold"/>
              </a:rPr>
              <a:t>Arrhythmia is an abnormal heart rhythm, which means the heartbeat is irregularly fast or slow.</a:t>
            </a:r>
          </a:p>
          <a:p>
            <a:pPr algn="just">
              <a:lnSpc>
                <a:spcPts val="2918"/>
              </a:lnSpc>
            </a:pPr>
            <a:r>
              <a:rPr lang="en-US" altLang="ko-KR" sz="2800" spc="-52" dirty="0">
                <a:solidFill>
                  <a:srgbClr val="114719"/>
                </a:solidFill>
                <a:latin typeface="Gothic A1 Bold"/>
                <a:ea typeface="Gothic A1 Bold"/>
              </a:rPr>
              <a:t>(uneven pulse)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6109" y="-115661"/>
            <a:ext cx="18500217" cy="518101"/>
            <a:chOff x="0" y="0"/>
            <a:chExt cx="4872485" cy="136455"/>
          </a:xfrm>
        </p:grpSpPr>
        <p:sp>
          <p:nvSpPr>
            <p:cNvPr id="5" name="Freeform 5"/>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6" name="TextBox 6"/>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7" name="AutoShape 7"/>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grpSp>
        <p:nvGrpSpPr>
          <p:cNvPr id="8" name="Group 8"/>
          <p:cNvGrpSpPr/>
          <p:nvPr/>
        </p:nvGrpSpPr>
        <p:grpSpPr>
          <a:xfrm>
            <a:off x="1028700" y="2833447"/>
            <a:ext cx="5098978" cy="4519853"/>
            <a:chOff x="0" y="0"/>
            <a:chExt cx="1342941" cy="600992"/>
          </a:xfrm>
        </p:grpSpPr>
        <p:sp>
          <p:nvSpPr>
            <p:cNvPr id="9" name="Freeform 9"/>
            <p:cNvSpPr/>
            <p:nvPr/>
          </p:nvSpPr>
          <p:spPr>
            <a:xfrm>
              <a:off x="0" y="0"/>
              <a:ext cx="1342941" cy="600992"/>
            </a:xfrm>
            <a:custGeom>
              <a:avLst/>
              <a:gdLst/>
              <a:ahLst/>
              <a:cxnLst/>
              <a:rect l="l" t="t" r="r" b="b"/>
              <a:pathLst>
                <a:path w="1342941" h="600992">
                  <a:moveTo>
                    <a:pt x="0" y="0"/>
                  </a:moveTo>
                  <a:lnTo>
                    <a:pt x="1342941" y="0"/>
                  </a:lnTo>
                  <a:lnTo>
                    <a:pt x="1342941" y="600992"/>
                  </a:lnTo>
                  <a:lnTo>
                    <a:pt x="0" y="600992"/>
                  </a:lnTo>
                  <a:close/>
                </a:path>
              </a:pathLst>
            </a:custGeom>
            <a:solidFill>
              <a:srgbClr val="F4F4F4"/>
            </a:solidFill>
          </p:spPr>
          <p:txBody>
            <a:bodyPr/>
            <a:lstStyle/>
            <a:p>
              <a:endParaRPr lang="ko-KR" altLang="en-US"/>
            </a:p>
          </p:txBody>
        </p:sp>
        <p:sp>
          <p:nvSpPr>
            <p:cNvPr id="10" name="TextBox 10"/>
            <p:cNvSpPr txBox="1"/>
            <p:nvPr/>
          </p:nvSpPr>
          <p:spPr>
            <a:xfrm>
              <a:off x="0" y="-28575"/>
              <a:ext cx="1342941" cy="629567"/>
            </a:xfrm>
            <a:prstGeom prst="rect">
              <a:avLst/>
            </a:prstGeom>
          </p:spPr>
          <p:txBody>
            <a:bodyPr lIns="50800" tIns="50800" rIns="50800" bIns="50800" rtlCol="0" anchor="ctr"/>
            <a:lstStyle/>
            <a:p>
              <a:pPr algn="ctr">
                <a:lnSpc>
                  <a:spcPts val="3249"/>
                </a:lnSpc>
              </a:pPr>
              <a:endParaRPr/>
            </a:p>
          </p:txBody>
        </p:sp>
      </p:grpSp>
      <p:sp>
        <p:nvSpPr>
          <p:cNvPr id="11" name="TextBox 11"/>
          <p:cNvSpPr txBox="1"/>
          <p:nvPr/>
        </p:nvSpPr>
        <p:spPr>
          <a:xfrm>
            <a:off x="1273629" y="998764"/>
            <a:ext cx="6117771" cy="1692771"/>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Sensor description</a:t>
            </a:r>
            <a:endParaRPr lang="en-US" sz="5500" spc="-220" dirty="0">
              <a:solidFill>
                <a:srgbClr val="278033"/>
              </a:solidFill>
              <a:ea typeface="Gothic A1 Ultra-Bold"/>
            </a:endParaRPr>
          </a:p>
        </p:txBody>
      </p:sp>
      <p:sp>
        <p:nvSpPr>
          <p:cNvPr id="12" name="TextBox 12"/>
          <p:cNvSpPr txBox="1"/>
          <p:nvPr/>
        </p:nvSpPr>
        <p:spPr>
          <a:xfrm>
            <a:off x="1126860" y="3118485"/>
            <a:ext cx="4902655" cy="3997056"/>
          </a:xfrm>
          <a:prstGeom prst="rect">
            <a:avLst/>
          </a:prstGeom>
        </p:spPr>
        <p:txBody>
          <a:bodyPr wrap="square" lIns="0" tIns="0" rIns="0" bIns="0" rtlCol="0" anchor="t">
            <a:spAutoFit/>
          </a:bodyPr>
          <a:lstStyle/>
          <a:p>
            <a:pPr lvl="0" algn="just">
              <a:lnSpc>
                <a:spcPts val="3542"/>
              </a:lnSpc>
              <a:spcBef>
                <a:spcPct val="0"/>
              </a:spcBef>
            </a:pPr>
            <a:r>
              <a:rPr lang="en-US" altLang="ko-KR" sz="2800" b="0" i="0" dirty="0">
                <a:solidFill>
                  <a:srgbClr val="114719"/>
                </a:solidFill>
                <a:effectLst/>
                <a:latin typeface="Gothic A1 Bold" panose="020B0600000101010101" charset="-127"/>
                <a:ea typeface="Gothic A1 Bold" panose="020B0600000101010101" charset="-127"/>
                <a:cs typeface="Gothic A1 Bold" panose="020B0600000101010101" charset="-127"/>
              </a:rPr>
              <a:t>AD8232 is a signal conditioning block for ECG or other bioelectrical measurement applications, acting like an operational amplifier (OPAMP), and easily acquiring clean signals between PR and QR intervals.</a:t>
            </a:r>
            <a:endParaRPr lang="en-US" altLang="ko-KR" sz="2800" spc="-63" dirty="0">
              <a:solidFill>
                <a:srgbClr val="114719"/>
              </a:solidFill>
              <a:latin typeface="Gothic A1 Bold" panose="020B0600000101010101" charset="-127"/>
              <a:ea typeface="Gothic A1 Bold" panose="020B0600000101010101" charset="-127"/>
              <a:cs typeface="Gothic A1 Bold" panose="020B0600000101010101" charset="-127"/>
            </a:endParaRPr>
          </a:p>
        </p:txBody>
      </p:sp>
      <p:sp>
        <p:nvSpPr>
          <p:cNvPr id="14" name="Freeform 14"/>
          <p:cNvSpPr/>
          <p:nvPr/>
        </p:nvSpPr>
        <p:spPr>
          <a:xfrm>
            <a:off x="15651580" y="465062"/>
            <a:ext cx="2360669" cy="1023531"/>
          </a:xfrm>
          <a:custGeom>
            <a:avLst/>
            <a:gdLst/>
            <a:ahLst/>
            <a:cxnLst/>
            <a:rect l="l" t="t" r="r" b="b"/>
            <a:pathLst>
              <a:path w="2360669" h="1023531">
                <a:moveTo>
                  <a:pt x="0" y="0"/>
                </a:moveTo>
                <a:lnTo>
                  <a:pt x="2360669" y="0"/>
                </a:lnTo>
                <a:lnTo>
                  <a:pt x="2360669" y="1023531"/>
                </a:lnTo>
                <a:lnTo>
                  <a:pt x="0" y="1023531"/>
                </a:lnTo>
                <a:lnTo>
                  <a:pt x="0" y="0"/>
                </a:lnTo>
                <a:close/>
              </a:path>
            </a:pathLst>
          </a:custGeom>
          <a:blipFill>
            <a:blip r:embed="rId3"/>
            <a:stretch>
              <a:fillRect/>
            </a:stretch>
          </a:blipFill>
        </p:spPr>
        <p:txBody>
          <a:bodyPr/>
          <a:lstStyle/>
          <a:p>
            <a:endParaRPr lang="ko-KR" altLang="en-US"/>
          </a:p>
        </p:txBody>
      </p:sp>
      <p:pic>
        <p:nvPicPr>
          <p:cNvPr id="19" name="Picture 5" descr="도표, 회로, 예술이(가) 표시된 사진&#10;&#10;자동 생성된 설명">
            <a:extLst>
              <a:ext uri="{FF2B5EF4-FFF2-40B4-BE49-F238E27FC236}">
                <a16:creationId xmlns:a16="http://schemas.microsoft.com/office/drawing/2014/main" id="{7DDA60A7-8E44-9FEC-4E6F-4C8DA35E3825}"/>
              </a:ext>
            </a:extLst>
          </p:cNvPr>
          <p:cNvPicPr>
            <a:picLocks noChangeAspect="1"/>
          </p:cNvPicPr>
          <p:nvPr/>
        </p:nvPicPr>
        <p:blipFill>
          <a:blip r:embed="rId4"/>
          <a:stretch>
            <a:fillRect/>
          </a:stretch>
        </p:blipFill>
        <p:spPr>
          <a:xfrm>
            <a:off x="7391400" y="1479777"/>
            <a:ext cx="9971538" cy="8082463"/>
          </a:xfrm>
          <a:prstGeom prst="rect">
            <a:avLst/>
          </a:prstGeom>
          <a:noFill/>
        </p:spPr>
      </p:pic>
    </p:spTree>
    <p:extLst>
      <p:ext uri="{BB962C8B-B14F-4D97-AF65-F5344CB8AC3E}">
        <p14:creationId xmlns:p14="http://schemas.microsoft.com/office/powerpoint/2010/main" val="159229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68783" y="3338859"/>
            <a:ext cx="4168745" cy="2678109"/>
            <a:chOff x="0" y="0"/>
            <a:chExt cx="5558326" cy="3570811"/>
          </a:xfrm>
        </p:grpSpPr>
        <p:grpSp>
          <p:nvGrpSpPr>
            <p:cNvPr id="3" name="Group 3"/>
            <p:cNvGrpSpPr/>
            <p:nvPr/>
          </p:nvGrpSpPr>
          <p:grpSpPr>
            <a:xfrm>
              <a:off x="1494" y="0"/>
              <a:ext cx="5556833" cy="939796"/>
              <a:chOff x="0" y="0"/>
              <a:chExt cx="1097646" cy="185639"/>
            </a:xfrm>
          </p:grpSpPr>
          <p:sp>
            <p:nvSpPr>
              <p:cNvPr id="4" name="Freeform 4"/>
              <p:cNvSpPr/>
              <p:nvPr/>
            </p:nvSpPr>
            <p:spPr>
              <a:xfrm>
                <a:off x="0" y="0"/>
                <a:ext cx="1097646" cy="185639"/>
              </a:xfrm>
              <a:custGeom>
                <a:avLst/>
                <a:gdLst/>
                <a:ahLst/>
                <a:cxnLst/>
                <a:rect l="l" t="t" r="r" b="b"/>
                <a:pathLst>
                  <a:path w="1097646" h="185639">
                    <a:moveTo>
                      <a:pt x="0" y="0"/>
                    </a:moveTo>
                    <a:lnTo>
                      <a:pt x="1097646" y="0"/>
                    </a:lnTo>
                    <a:lnTo>
                      <a:pt x="1097646" y="185639"/>
                    </a:lnTo>
                    <a:lnTo>
                      <a:pt x="0" y="185639"/>
                    </a:lnTo>
                    <a:close/>
                  </a:path>
                </a:pathLst>
              </a:custGeom>
              <a:solidFill>
                <a:srgbClr val="278033"/>
              </a:solidFill>
            </p:spPr>
            <p:txBody>
              <a:bodyPr/>
              <a:lstStyle/>
              <a:p>
                <a:endParaRPr lang="ko-KR" altLang="en-US"/>
              </a:p>
            </p:txBody>
          </p:sp>
          <p:sp>
            <p:nvSpPr>
              <p:cNvPr id="5" name="TextBox 5"/>
              <p:cNvSpPr txBox="1"/>
              <p:nvPr/>
            </p:nvSpPr>
            <p:spPr>
              <a:xfrm>
                <a:off x="0" y="-28575"/>
                <a:ext cx="1097646" cy="214214"/>
              </a:xfrm>
              <a:prstGeom prst="rect">
                <a:avLst/>
              </a:prstGeom>
            </p:spPr>
            <p:txBody>
              <a:bodyPr lIns="50800" tIns="50800" rIns="50800" bIns="50800" rtlCol="0" anchor="ctr"/>
              <a:lstStyle/>
              <a:p>
                <a:pPr algn="ctr">
                  <a:lnSpc>
                    <a:spcPts val="3249"/>
                  </a:lnSpc>
                </a:pPr>
                <a:endParaRPr/>
              </a:p>
            </p:txBody>
          </p:sp>
        </p:grpSp>
        <p:grpSp>
          <p:nvGrpSpPr>
            <p:cNvPr id="6" name="Group 6"/>
            <p:cNvGrpSpPr/>
            <p:nvPr/>
          </p:nvGrpSpPr>
          <p:grpSpPr>
            <a:xfrm>
              <a:off x="1494" y="990596"/>
              <a:ext cx="5556833" cy="2580215"/>
              <a:chOff x="0" y="0"/>
              <a:chExt cx="1097646" cy="509672"/>
            </a:xfrm>
          </p:grpSpPr>
          <p:sp>
            <p:nvSpPr>
              <p:cNvPr id="7" name="Freeform 7"/>
              <p:cNvSpPr/>
              <p:nvPr/>
            </p:nvSpPr>
            <p:spPr>
              <a:xfrm>
                <a:off x="0" y="0"/>
                <a:ext cx="1097646" cy="509672"/>
              </a:xfrm>
              <a:custGeom>
                <a:avLst/>
                <a:gdLst/>
                <a:ahLst/>
                <a:cxnLst/>
                <a:rect l="l" t="t" r="r" b="b"/>
                <a:pathLst>
                  <a:path w="1097646" h="509672">
                    <a:moveTo>
                      <a:pt x="0" y="0"/>
                    </a:moveTo>
                    <a:lnTo>
                      <a:pt x="1097646" y="0"/>
                    </a:lnTo>
                    <a:lnTo>
                      <a:pt x="1097646" y="509672"/>
                    </a:lnTo>
                    <a:lnTo>
                      <a:pt x="0" y="509672"/>
                    </a:lnTo>
                    <a:close/>
                  </a:path>
                </a:pathLst>
              </a:custGeom>
              <a:solidFill>
                <a:srgbClr val="F4F4F4"/>
              </a:solidFill>
            </p:spPr>
            <p:txBody>
              <a:bodyPr/>
              <a:lstStyle/>
              <a:p>
                <a:endParaRPr lang="ko-KR" altLang="en-US"/>
              </a:p>
            </p:txBody>
          </p:sp>
          <p:sp>
            <p:nvSpPr>
              <p:cNvPr id="8" name="TextBox 8"/>
              <p:cNvSpPr txBox="1"/>
              <p:nvPr/>
            </p:nvSpPr>
            <p:spPr>
              <a:xfrm>
                <a:off x="0" y="-28575"/>
                <a:ext cx="1097646" cy="538247"/>
              </a:xfrm>
              <a:prstGeom prst="rect">
                <a:avLst/>
              </a:prstGeom>
            </p:spPr>
            <p:txBody>
              <a:bodyPr lIns="50800" tIns="50800" rIns="50800" bIns="50800" rtlCol="0" anchor="ctr"/>
              <a:lstStyle/>
              <a:p>
                <a:pPr algn="ctr">
                  <a:lnSpc>
                    <a:spcPts val="3249"/>
                  </a:lnSpc>
                </a:pPr>
                <a:endParaRPr/>
              </a:p>
            </p:txBody>
          </p:sp>
        </p:grpSp>
        <p:sp>
          <p:nvSpPr>
            <p:cNvPr id="9" name="AutoShape 9"/>
            <p:cNvSpPr/>
            <p:nvPr/>
          </p:nvSpPr>
          <p:spPr>
            <a:xfrm>
              <a:off x="0" y="3520011"/>
              <a:ext cx="5558326" cy="0"/>
            </a:xfrm>
            <a:prstGeom prst="line">
              <a:avLst/>
            </a:prstGeom>
            <a:ln w="50800" cap="flat">
              <a:solidFill>
                <a:srgbClr val="278033"/>
              </a:solidFill>
              <a:prstDash val="solid"/>
              <a:headEnd type="none" w="sm" len="sm"/>
              <a:tailEnd type="none" w="sm" len="sm"/>
            </a:ln>
          </p:spPr>
          <p:txBody>
            <a:bodyPr/>
            <a:lstStyle/>
            <a:p>
              <a:endParaRPr lang="ko-KR" altLang="en-US"/>
            </a:p>
          </p:txBody>
        </p:sp>
      </p:grpSp>
      <p:grpSp>
        <p:nvGrpSpPr>
          <p:cNvPr id="10" name="Group 10"/>
          <p:cNvGrpSpPr/>
          <p:nvPr/>
        </p:nvGrpSpPr>
        <p:grpSpPr>
          <a:xfrm>
            <a:off x="2468783" y="6360397"/>
            <a:ext cx="4169865" cy="2678109"/>
            <a:chOff x="0" y="0"/>
            <a:chExt cx="5559820" cy="3570811"/>
          </a:xfrm>
        </p:grpSpPr>
        <p:grpSp>
          <p:nvGrpSpPr>
            <p:cNvPr id="11" name="Group 11"/>
            <p:cNvGrpSpPr/>
            <p:nvPr/>
          </p:nvGrpSpPr>
          <p:grpSpPr>
            <a:xfrm>
              <a:off x="0" y="0"/>
              <a:ext cx="5559820" cy="939796"/>
              <a:chOff x="0" y="0"/>
              <a:chExt cx="1098236" cy="185639"/>
            </a:xfrm>
          </p:grpSpPr>
          <p:sp>
            <p:nvSpPr>
              <p:cNvPr id="12" name="Freeform 12"/>
              <p:cNvSpPr/>
              <p:nvPr/>
            </p:nvSpPr>
            <p:spPr>
              <a:xfrm>
                <a:off x="0" y="0"/>
                <a:ext cx="1098236" cy="185639"/>
              </a:xfrm>
              <a:custGeom>
                <a:avLst/>
                <a:gdLst/>
                <a:ahLst/>
                <a:cxnLst/>
                <a:rect l="l" t="t" r="r" b="b"/>
                <a:pathLst>
                  <a:path w="1098236" h="185639">
                    <a:moveTo>
                      <a:pt x="0" y="0"/>
                    </a:moveTo>
                    <a:lnTo>
                      <a:pt x="1098236" y="0"/>
                    </a:lnTo>
                    <a:lnTo>
                      <a:pt x="1098236" y="185639"/>
                    </a:lnTo>
                    <a:lnTo>
                      <a:pt x="0" y="185639"/>
                    </a:lnTo>
                    <a:close/>
                  </a:path>
                </a:pathLst>
              </a:custGeom>
              <a:solidFill>
                <a:srgbClr val="278033"/>
              </a:solidFill>
            </p:spPr>
            <p:txBody>
              <a:bodyPr/>
              <a:lstStyle/>
              <a:p>
                <a:endParaRPr lang="ko-KR" altLang="en-US"/>
              </a:p>
            </p:txBody>
          </p:sp>
          <p:sp>
            <p:nvSpPr>
              <p:cNvPr id="13" name="TextBox 13"/>
              <p:cNvSpPr txBox="1"/>
              <p:nvPr/>
            </p:nvSpPr>
            <p:spPr>
              <a:xfrm>
                <a:off x="0" y="-28575"/>
                <a:ext cx="1098236" cy="214214"/>
              </a:xfrm>
              <a:prstGeom prst="rect">
                <a:avLst/>
              </a:prstGeom>
            </p:spPr>
            <p:txBody>
              <a:bodyPr lIns="50800" tIns="50800" rIns="50800" bIns="50800" rtlCol="0" anchor="ctr"/>
              <a:lstStyle/>
              <a:p>
                <a:pPr algn="ctr">
                  <a:lnSpc>
                    <a:spcPts val="3249"/>
                  </a:lnSpc>
                </a:pPr>
                <a:endParaRPr/>
              </a:p>
            </p:txBody>
          </p:sp>
        </p:grpSp>
        <p:grpSp>
          <p:nvGrpSpPr>
            <p:cNvPr id="14" name="Group 14"/>
            <p:cNvGrpSpPr/>
            <p:nvPr/>
          </p:nvGrpSpPr>
          <p:grpSpPr>
            <a:xfrm>
              <a:off x="0" y="990596"/>
              <a:ext cx="5559820" cy="2580215"/>
              <a:chOff x="0" y="0"/>
              <a:chExt cx="1098236" cy="509672"/>
            </a:xfrm>
          </p:grpSpPr>
          <p:sp>
            <p:nvSpPr>
              <p:cNvPr id="15" name="Freeform 15"/>
              <p:cNvSpPr/>
              <p:nvPr/>
            </p:nvSpPr>
            <p:spPr>
              <a:xfrm>
                <a:off x="0" y="0"/>
                <a:ext cx="1098236" cy="509672"/>
              </a:xfrm>
              <a:custGeom>
                <a:avLst/>
                <a:gdLst/>
                <a:ahLst/>
                <a:cxnLst/>
                <a:rect l="l" t="t" r="r" b="b"/>
                <a:pathLst>
                  <a:path w="1098236" h="509672">
                    <a:moveTo>
                      <a:pt x="0" y="0"/>
                    </a:moveTo>
                    <a:lnTo>
                      <a:pt x="1098236" y="0"/>
                    </a:lnTo>
                    <a:lnTo>
                      <a:pt x="1098236" y="509672"/>
                    </a:lnTo>
                    <a:lnTo>
                      <a:pt x="0" y="509672"/>
                    </a:lnTo>
                    <a:close/>
                  </a:path>
                </a:pathLst>
              </a:custGeom>
              <a:solidFill>
                <a:srgbClr val="F4F4F4"/>
              </a:solidFill>
            </p:spPr>
            <p:txBody>
              <a:bodyPr/>
              <a:lstStyle/>
              <a:p>
                <a:endParaRPr lang="ko-KR" altLang="en-US"/>
              </a:p>
            </p:txBody>
          </p:sp>
          <p:sp>
            <p:nvSpPr>
              <p:cNvPr id="16" name="TextBox 16"/>
              <p:cNvSpPr txBox="1"/>
              <p:nvPr/>
            </p:nvSpPr>
            <p:spPr>
              <a:xfrm>
                <a:off x="0" y="-28575"/>
                <a:ext cx="1098236" cy="538247"/>
              </a:xfrm>
              <a:prstGeom prst="rect">
                <a:avLst/>
              </a:prstGeom>
            </p:spPr>
            <p:txBody>
              <a:bodyPr lIns="50800" tIns="50800" rIns="50800" bIns="50800" rtlCol="0" anchor="ctr"/>
              <a:lstStyle/>
              <a:p>
                <a:pPr algn="ctr">
                  <a:lnSpc>
                    <a:spcPts val="3249"/>
                  </a:lnSpc>
                </a:pPr>
                <a:endParaRPr/>
              </a:p>
            </p:txBody>
          </p:sp>
        </p:grpSp>
        <p:sp>
          <p:nvSpPr>
            <p:cNvPr id="17" name="AutoShape 17"/>
            <p:cNvSpPr/>
            <p:nvPr/>
          </p:nvSpPr>
          <p:spPr>
            <a:xfrm>
              <a:off x="747" y="3520011"/>
              <a:ext cx="5558326" cy="0"/>
            </a:xfrm>
            <a:prstGeom prst="line">
              <a:avLst/>
            </a:prstGeom>
            <a:ln w="50800" cap="flat">
              <a:solidFill>
                <a:srgbClr val="278033"/>
              </a:solidFill>
              <a:prstDash val="solid"/>
              <a:headEnd type="none" w="sm" len="sm"/>
              <a:tailEnd type="none" w="sm" len="sm"/>
            </a:ln>
          </p:spPr>
          <p:txBody>
            <a:bodyPr/>
            <a:lstStyle/>
            <a:p>
              <a:endParaRPr lang="ko-KR" altLang="en-US"/>
            </a:p>
          </p:txBody>
        </p:sp>
      </p:grpSp>
      <p:grpSp>
        <p:nvGrpSpPr>
          <p:cNvPr id="18" name="Group 18"/>
          <p:cNvGrpSpPr/>
          <p:nvPr/>
        </p:nvGrpSpPr>
        <p:grpSpPr>
          <a:xfrm>
            <a:off x="7059067" y="3338859"/>
            <a:ext cx="4168745" cy="2678109"/>
            <a:chOff x="0" y="0"/>
            <a:chExt cx="5558326" cy="3570811"/>
          </a:xfrm>
        </p:grpSpPr>
        <p:grpSp>
          <p:nvGrpSpPr>
            <p:cNvPr id="19" name="Group 19"/>
            <p:cNvGrpSpPr/>
            <p:nvPr/>
          </p:nvGrpSpPr>
          <p:grpSpPr>
            <a:xfrm>
              <a:off x="747" y="0"/>
              <a:ext cx="5556833" cy="939796"/>
              <a:chOff x="0" y="0"/>
              <a:chExt cx="1097646" cy="185639"/>
            </a:xfrm>
          </p:grpSpPr>
          <p:sp>
            <p:nvSpPr>
              <p:cNvPr id="20" name="Freeform 20"/>
              <p:cNvSpPr/>
              <p:nvPr/>
            </p:nvSpPr>
            <p:spPr>
              <a:xfrm>
                <a:off x="0" y="0"/>
                <a:ext cx="1097646" cy="185639"/>
              </a:xfrm>
              <a:custGeom>
                <a:avLst/>
                <a:gdLst/>
                <a:ahLst/>
                <a:cxnLst/>
                <a:rect l="l" t="t" r="r" b="b"/>
                <a:pathLst>
                  <a:path w="1097646" h="185639">
                    <a:moveTo>
                      <a:pt x="0" y="0"/>
                    </a:moveTo>
                    <a:lnTo>
                      <a:pt x="1097646" y="0"/>
                    </a:lnTo>
                    <a:lnTo>
                      <a:pt x="1097646" y="185639"/>
                    </a:lnTo>
                    <a:lnTo>
                      <a:pt x="0" y="185639"/>
                    </a:lnTo>
                    <a:close/>
                  </a:path>
                </a:pathLst>
              </a:custGeom>
              <a:solidFill>
                <a:srgbClr val="278033"/>
              </a:solidFill>
            </p:spPr>
            <p:txBody>
              <a:bodyPr/>
              <a:lstStyle/>
              <a:p>
                <a:endParaRPr lang="ko-KR" altLang="en-US"/>
              </a:p>
            </p:txBody>
          </p:sp>
          <p:sp>
            <p:nvSpPr>
              <p:cNvPr id="21" name="TextBox 21"/>
              <p:cNvSpPr txBox="1"/>
              <p:nvPr/>
            </p:nvSpPr>
            <p:spPr>
              <a:xfrm>
                <a:off x="0" y="-28575"/>
                <a:ext cx="1097646" cy="214214"/>
              </a:xfrm>
              <a:prstGeom prst="rect">
                <a:avLst/>
              </a:prstGeom>
            </p:spPr>
            <p:txBody>
              <a:bodyPr lIns="50800" tIns="50800" rIns="50800" bIns="50800" rtlCol="0" anchor="ctr"/>
              <a:lstStyle/>
              <a:p>
                <a:pPr algn="ctr">
                  <a:lnSpc>
                    <a:spcPts val="3249"/>
                  </a:lnSpc>
                </a:pPr>
                <a:endParaRPr/>
              </a:p>
            </p:txBody>
          </p:sp>
        </p:grpSp>
        <p:grpSp>
          <p:nvGrpSpPr>
            <p:cNvPr id="22" name="Group 22"/>
            <p:cNvGrpSpPr/>
            <p:nvPr/>
          </p:nvGrpSpPr>
          <p:grpSpPr>
            <a:xfrm>
              <a:off x="747" y="990596"/>
              <a:ext cx="5556833" cy="2580215"/>
              <a:chOff x="0" y="0"/>
              <a:chExt cx="1097646" cy="509672"/>
            </a:xfrm>
          </p:grpSpPr>
          <p:sp>
            <p:nvSpPr>
              <p:cNvPr id="23" name="Freeform 23"/>
              <p:cNvSpPr/>
              <p:nvPr/>
            </p:nvSpPr>
            <p:spPr>
              <a:xfrm>
                <a:off x="0" y="0"/>
                <a:ext cx="1097646" cy="509672"/>
              </a:xfrm>
              <a:custGeom>
                <a:avLst/>
                <a:gdLst/>
                <a:ahLst/>
                <a:cxnLst/>
                <a:rect l="l" t="t" r="r" b="b"/>
                <a:pathLst>
                  <a:path w="1097646" h="509672">
                    <a:moveTo>
                      <a:pt x="0" y="0"/>
                    </a:moveTo>
                    <a:lnTo>
                      <a:pt x="1097646" y="0"/>
                    </a:lnTo>
                    <a:lnTo>
                      <a:pt x="1097646" y="509672"/>
                    </a:lnTo>
                    <a:lnTo>
                      <a:pt x="0" y="509672"/>
                    </a:lnTo>
                    <a:close/>
                  </a:path>
                </a:pathLst>
              </a:custGeom>
              <a:solidFill>
                <a:srgbClr val="F4F4F4"/>
              </a:solidFill>
            </p:spPr>
            <p:txBody>
              <a:bodyPr/>
              <a:lstStyle/>
              <a:p>
                <a:endParaRPr lang="ko-KR" altLang="en-US"/>
              </a:p>
            </p:txBody>
          </p:sp>
          <p:sp>
            <p:nvSpPr>
              <p:cNvPr id="24" name="TextBox 24"/>
              <p:cNvSpPr txBox="1"/>
              <p:nvPr/>
            </p:nvSpPr>
            <p:spPr>
              <a:xfrm>
                <a:off x="0" y="-28575"/>
                <a:ext cx="1097646" cy="538247"/>
              </a:xfrm>
              <a:prstGeom prst="rect">
                <a:avLst/>
              </a:prstGeom>
            </p:spPr>
            <p:txBody>
              <a:bodyPr lIns="50800" tIns="50800" rIns="50800" bIns="50800" rtlCol="0" anchor="ctr"/>
              <a:lstStyle/>
              <a:p>
                <a:pPr algn="ctr">
                  <a:lnSpc>
                    <a:spcPts val="3249"/>
                  </a:lnSpc>
                </a:pPr>
                <a:endParaRPr/>
              </a:p>
            </p:txBody>
          </p:sp>
        </p:grpSp>
        <p:sp>
          <p:nvSpPr>
            <p:cNvPr id="25" name="AutoShape 25"/>
            <p:cNvSpPr/>
            <p:nvPr/>
          </p:nvSpPr>
          <p:spPr>
            <a:xfrm>
              <a:off x="0" y="3520011"/>
              <a:ext cx="5558326" cy="0"/>
            </a:xfrm>
            <a:prstGeom prst="line">
              <a:avLst/>
            </a:prstGeom>
            <a:ln w="50800" cap="flat">
              <a:solidFill>
                <a:srgbClr val="278033"/>
              </a:solidFill>
              <a:prstDash val="solid"/>
              <a:headEnd type="none" w="sm" len="sm"/>
              <a:tailEnd type="none" w="sm" len="sm"/>
            </a:ln>
          </p:spPr>
          <p:txBody>
            <a:bodyPr/>
            <a:lstStyle/>
            <a:p>
              <a:endParaRPr lang="ko-KR" altLang="en-US"/>
            </a:p>
          </p:txBody>
        </p:sp>
      </p:grpSp>
      <p:grpSp>
        <p:nvGrpSpPr>
          <p:cNvPr id="26" name="Group 26"/>
          <p:cNvGrpSpPr/>
          <p:nvPr/>
        </p:nvGrpSpPr>
        <p:grpSpPr>
          <a:xfrm>
            <a:off x="7059067" y="6360397"/>
            <a:ext cx="4169865" cy="2678109"/>
            <a:chOff x="0" y="0"/>
            <a:chExt cx="5559820" cy="3570811"/>
          </a:xfrm>
        </p:grpSpPr>
        <p:grpSp>
          <p:nvGrpSpPr>
            <p:cNvPr id="27" name="Group 27"/>
            <p:cNvGrpSpPr/>
            <p:nvPr/>
          </p:nvGrpSpPr>
          <p:grpSpPr>
            <a:xfrm>
              <a:off x="0" y="0"/>
              <a:ext cx="5559820" cy="939796"/>
              <a:chOff x="0" y="0"/>
              <a:chExt cx="1098236" cy="185639"/>
            </a:xfrm>
          </p:grpSpPr>
          <p:sp>
            <p:nvSpPr>
              <p:cNvPr id="28" name="Freeform 28"/>
              <p:cNvSpPr/>
              <p:nvPr/>
            </p:nvSpPr>
            <p:spPr>
              <a:xfrm>
                <a:off x="0" y="0"/>
                <a:ext cx="1098236" cy="185639"/>
              </a:xfrm>
              <a:custGeom>
                <a:avLst/>
                <a:gdLst/>
                <a:ahLst/>
                <a:cxnLst/>
                <a:rect l="l" t="t" r="r" b="b"/>
                <a:pathLst>
                  <a:path w="1098236" h="185639">
                    <a:moveTo>
                      <a:pt x="0" y="0"/>
                    </a:moveTo>
                    <a:lnTo>
                      <a:pt x="1098236" y="0"/>
                    </a:lnTo>
                    <a:lnTo>
                      <a:pt x="1098236" y="185639"/>
                    </a:lnTo>
                    <a:lnTo>
                      <a:pt x="0" y="185639"/>
                    </a:lnTo>
                    <a:close/>
                  </a:path>
                </a:pathLst>
              </a:custGeom>
              <a:solidFill>
                <a:srgbClr val="278033"/>
              </a:solidFill>
            </p:spPr>
            <p:txBody>
              <a:bodyPr/>
              <a:lstStyle/>
              <a:p>
                <a:endParaRPr lang="ko-KR" altLang="en-US"/>
              </a:p>
            </p:txBody>
          </p:sp>
          <p:sp>
            <p:nvSpPr>
              <p:cNvPr id="29" name="TextBox 29"/>
              <p:cNvSpPr txBox="1"/>
              <p:nvPr/>
            </p:nvSpPr>
            <p:spPr>
              <a:xfrm>
                <a:off x="0" y="-28575"/>
                <a:ext cx="1098236" cy="214214"/>
              </a:xfrm>
              <a:prstGeom prst="rect">
                <a:avLst/>
              </a:prstGeom>
            </p:spPr>
            <p:txBody>
              <a:bodyPr lIns="50800" tIns="50800" rIns="50800" bIns="50800" rtlCol="0" anchor="ctr"/>
              <a:lstStyle/>
              <a:p>
                <a:pPr algn="ctr">
                  <a:lnSpc>
                    <a:spcPts val="3249"/>
                  </a:lnSpc>
                </a:pPr>
                <a:endParaRPr/>
              </a:p>
            </p:txBody>
          </p:sp>
        </p:grpSp>
        <p:grpSp>
          <p:nvGrpSpPr>
            <p:cNvPr id="30" name="Group 30"/>
            <p:cNvGrpSpPr/>
            <p:nvPr/>
          </p:nvGrpSpPr>
          <p:grpSpPr>
            <a:xfrm>
              <a:off x="0" y="990596"/>
              <a:ext cx="5559820" cy="2580215"/>
              <a:chOff x="0" y="0"/>
              <a:chExt cx="1098236" cy="509672"/>
            </a:xfrm>
          </p:grpSpPr>
          <p:sp>
            <p:nvSpPr>
              <p:cNvPr id="31" name="Freeform 31"/>
              <p:cNvSpPr/>
              <p:nvPr/>
            </p:nvSpPr>
            <p:spPr>
              <a:xfrm>
                <a:off x="0" y="0"/>
                <a:ext cx="1098236" cy="509672"/>
              </a:xfrm>
              <a:custGeom>
                <a:avLst/>
                <a:gdLst/>
                <a:ahLst/>
                <a:cxnLst/>
                <a:rect l="l" t="t" r="r" b="b"/>
                <a:pathLst>
                  <a:path w="1098236" h="509672">
                    <a:moveTo>
                      <a:pt x="0" y="0"/>
                    </a:moveTo>
                    <a:lnTo>
                      <a:pt x="1098236" y="0"/>
                    </a:lnTo>
                    <a:lnTo>
                      <a:pt x="1098236" y="509672"/>
                    </a:lnTo>
                    <a:lnTo>
                      <a:pt x="0" y="509672"/>
                    </a:lnTo>
                    <a:close/>
                  </a:path>
                </a:pathLst>
              </a:custGeom>
              <a:solidFill>
                <a:srgbClr val="F4F4F4"/>
              </a:solidFill>
            </p:spPr>
            <p:txBody>
              <a:bodyPr/>
              <a:lstStyle/>
              <a:p>
                <a:endParaRPr lang="ko-KR" altLang="en-US"/>
              </a:p>
            </p:txBody>
          </p:sp>
          <p:sp>
            <p:nvSpPr>
              <p:cNvPr id="32" name="TextBox 32"/>
              <p:cNvSpPr txBox="1"/>
              <p:nvPr/>
            </p:nvSpPr>
            <p:spPr>
              <a:xfrm>
                <a:off x="0" y="-28575"/>
                <a:ext cx="1098236" cy="538247"/>
              </a:xfrm>
              <a:prstGeom prst="rect">
                <a:avLst/>
              </a:prstGeom>
            </p:spPr>
            <p:txBody>
              <a:bodyPr lIns="50800" tIns="50800" rIns="50800" bIns="50800" rtlCol="0" anchor="ctr"/>
              <a:lstStyle/>
              <a:p>
                <a:pPr algn="ctr">
                  <a:lnSpc>
                    <a:spcPts val="3249"/>
                  </a:lnSpc>
                </a:pPr>
                <a:endParaRPr/>
              </a:p>
            </p:txBody>
          </p:sp>
        </p:grpSp>
        <p:sp>
          <p:nvSpPr>
            <p:cNvPr id="33" name="AutoShape 33"/>
            <p:cNvSpPr/>
            <p:nvPr/>
          </p:nvSpPr>
          <p:spPr>
            <a:xfrm>
              <a:off x="747" y="3520011"/>
              <a:ext cx="5558326" cy="0"/>
            </a:xfrm>
            <a:prstGeom prst="line">
              <a:avLst/>
            </a:prstGeom>
            <a:ln w="50800" cap="flat">
              <a:solidFill>
                <a:srgbClr val="278033"/>
              </a:solidFill>
              <a:prstDash val="solid"/>
              <a:headEnd type="none" w="sm" len="sm"/>
              <a:tailEnd type="none" w="sm" len="sm"/>
            </a:ln>
          </p:spPr>
          <p:txBody>
            <a:bodyPr/>
            <a:lstStyle/>
            <a:p>
              <a:endParaRPr lang="ko-KR" altLang="en-US"/>
            </a:p>
          </p:txBody>
        </p:sp>
      </p:grpSp>
      <p:grpSp>
        <p:nvGrpSpPr>
          <p:cNvPr id="34" name="Group 34"/>
          <p:cNvGrpSpPr/>
          <p:nvPr/>
        </p:nvGrpSpPr>
        <p:grpSpPr>
          <a:xfrm>
            <a:off x="11650472" y="3338859"/>
            <a:ext cx="4168745" cy="2678109"/>
            <a:chOff x="0" y="0"/>
            <a:chExt cx="5558326" cy="3570811"/>
          </a:xfrm>
        </p:grpSpPr>
        <p:grpSp>
          <p:nvGrpSpPr>
            <p:cNvPr id="35" name="Group 35"/>
            <p:cNvGrpSpPr/>
            <p:nvPr/>
          </p:nvGrpSpPr>
          <p:grpSpPr>
            <a:xfrm>
              <a:off x="747" y="0"/>
              <a:ext cx="5556833" cy="939796"/>
              <a:chOff x="0" y="0"/>
              <a:chExt cx="1097646" cy="185639"/>
            </a:xfrm>
          </p:grpSpPr>
          <p:sp>
            <p:nvSpPr>
              <p:cNvPr id="36" name="Freeform 36"/>
              <p:cNvSpPr/>
              <p:nvPr/>
            </p:nvSpPr>
            <p:spPr>
              <a:xfrm>
                <a:off x="0" y="0"/>
                <a:ext cx="1097646" cy="185639"/>
              </a:xfrm>
              <a:custGeom>
                <a:avLst/>
                <a:gdLst/>
                <a:ahLst/>
                <a:cxnLst/>
                <a:rect l="l" t="t" r="r" b="b"/>
                <a:pathLst>
                  <a:path w="1097646" h="185639">
                    <a:moveTo>
                      <a:pt x="0" y="0"/>
                    </a:moveTo>
                    <a:lnTo>
                      <a:pt x="1097646" y="0"/>
                    </a:lnTo>
                    <a:lnTo>
                      <a:pt x="1097646" y="185639"/>
                    </a:lnTo>
                    <a:lnTo>
                      <a:pt x="0" y="185639"/>
                    </a:lnTo>
                    <a:close/>
                  </a:path>
                </a:pathLst>
              </a:custGeom>
              <a:solidFill>
                <a:srgbClr val="278033"/>
              </a:solidFill>
            </p:spPr>
            <p:txBody>
              <a:bodyPr/>
              <a:lstStyle/>
              <a:p>
                <a:endParaRPr lang="ko-KR" altLang="en-US"/>
              </a:p>
            </p:txBody>
          </p:sp>
          <p:sp>
            <p:nvSpPr>
              <p:cNvPr id="37" name="TextBox 37"/>
              <p:cNvSpPr txBox="1"/>
              <p:nvPr/>
            </p:nvSpPr>
            <p:spPr>
              <a:xfrm>
                <a:off x="0" y="-28575"/>
                <a:ext cx="1097646" cy="214214"/>
              </a:xfrm>
              <a:prstGeom prst="rect">
                <a:avLst/>
              </a:prstGeom>
            </p:spPr>
            <p:txBody>
              <a:bodyPr lIns="50800" tIns="50800" rIns="50800" bIns="50800" rtlCol="0" anchor="ctr"/>
              <a:lstStyle/>
              <a:p>
                <a:pPr algn="ctr">
                  <a:lnSpc>
                    <a:spcPts val="3249"/>
                  </a:lnSpc>
                </a:pPr>
                <a:endParaRPr/>
              </a:p>
            </p:txBody>
          </p:sp>
        </p:grpSp>
        <p:grpSp>
          <p:nvGrpSpPr>
            <p:cNvPr id="38" name="Group 38"/>
            <p:cNvGrpSpPr/>
            <p:nvPr/>
          </p:nvGrpSpPr>
          <p:grpSpPr>
            <a:xfrm>
              <a:off x="747" y="990596"/>
              <a:ext cx="5556833" cy="2580215"/>
              <a:chOff x="0" y="0"/>
              <a:chExt cx="1097646" cy="509672"/>
            </a:xfrm>
          </p:grpSpPr>
          <p:sp>
            <p:nvSpPr>
              <p:cNvPr id="39" name="Freeform 39"/>
              <p:cNvSpPr/>
              <p:nvPr/>
            </p:nvSpPr>
            <p:spPr>
              <a:xfrm>
                <a:off x="0" y="0"/>
                <a:ext cx="1097646" cy="509672"/>
              </a:xfrm>
              <a:custGeom>
                <a:avLst/>
                <a:gdLst/>
                <a:ahLst/>
                <a:cxnLst/>
                <a:rect l="l" t="t" r="r" b="b"/>
                <a:pathLst>
                  <a:path w="1097646" h="509672">
                    <a:moveTo>
                      <a:pt x="0" y="0"/>
                    </a:moveTo>
                    <a:lnTo>
                      <a:pt x="1097646" y="0"/>
                    </a:lnTo>
                    <a:lnTo>
                      <a:pt x="1097646" y="509672"/>
                    </a:lnTo>
                    <a:lnTo>
                      <a:pt x="0" y="509672"/>
                    </a:lnTo>
                    <a:close/>
                  </a:path>
                </a:pathLst>
              </a:custGeom>
              <a:solidFill>
                <a:srgbClr val="F4F4F4"/>
              </a:solidFill>
            </p:spPr>
            <p:txBody>
              <a:bodyPr/>
              <a:lstStyle/>
              <a:p>
                <a:endParaRPr lang="ko-KR" altLang="en-US"/>
              </a:p>
            </p:txBody>
          </p:sp>
          <p:sp>
            <p:nvSpPr>
              <p:cNvPr id="40" name="TextBox 40"/>
              <p:cNvSpPr txBox="1"/>
              <p:nvPr/>
            </p:nvSpPr>
            <p:spPr>
              <a:xfrm>
                <a:off x="0" y="-28575"/>
                <a:ext cx="1097646" cy="538247"/>
              </a:xfrm>
              <a:prstGeom prst="rect">
                <a:avLst/>
              </a:prstGeom>
            </p:spPr>
            <p:txBody>
              <a:bodyPr lIns="50800" tIns="50800" rIns="50800" bIns="50800" rtlCol="0" anchor="ctr"/>
              <a:lstStyle/>
              <a:p>
                <a:pPr algn="ctr">
                  <a:lnSpc>
                    <a:spcPts val="3249"/>
                  </a:lnSpc>
                </a:pPr>
                <a:endParaRPr/>
              </a:p>
            </p:txBody>
          </p:sp>
        </p:grpSp>
        <p:sp>
          <p:nvSpPr>
            <p:cNvPr id="41" name="AutoShape 41"/>
            <p:cNvSpPr/>
            <p:nvPr/>
          </p:nvSpPr>
          <p:spPr>
            <a:xfrm>
              <a:off x="0" y="3520011"/>
              <a:ext cx="5558326" cy="0"/>
            </a:xfrm>
            <a:prstGeom prst="line">
              <a:avLst/>
            </a:prstGeom>
            <a:ln w="50800" cap="flat">
              <a:solidFill>
                <a:srgbClr val="278033"/>
              </a:solidFill>
              <a:prstDash val="solid"/>
              <a:headEnd type="none" w="sm" len="sm"/>
              <a:tailEnd type="none" w="sm" len="sm"/>
            </a:ln>
          </p:spPr>
          <p:txBody>
            <a:bodyPr/>
            <a:lstStyle/>
            <a:p>
              <a:endParaRPr lang="ko-KR" altLang="en-US"/>
            </a:p>
          </p:txBody>
        </p:sp>
      </p:grpSp>
      <p:grpSp>
        <p:nvGrpSpPr>
          <p:cNvPr id="42" name="Group 42"/>
          <p:cNvGrpSpPr/>
          <p:nvPr/>
        </p:nvGrpSpPr>
        <p:grpSpPr>
          <a:xfrm>
            <a:off x="-106109" y="-115661"/>
            <a:ext cx="18500217" cy="518101"/>
            <a:chOff x="0" y="0"/>
            <a:chExt cx="4872485" cy="136455"/>
          </a:xfrm>
        </p:grpSpPr>
        <p:sp>
          <p:nvSpPr>
            <p:cNvPr id="43" name="Freeform 4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4" name="TextBox 4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45" name="AutoShape 45"/>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46" name="Freeform 4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47" name="TextBox 47"/>
          <p:cNvSpPr txBox="1"/>
          <p:nvPr/>
        </p:nvSpPr>
        <p:spPr>
          <a:xfrm>
            <a:off x="2648497" y="3455074"/>
            <a:ext cx="3810437" cy="457200"/>
          </a:xfrm>
          <a:prstGeom prst="rect">
            <a:avLst/>
          </a:prstGeom>
        </p:spPr>
        <p:txBody>
          <a:bodyPr lIns="0" tIns="0" rIns="0" bIns="0" rtlCol="0" anchor="t">
            <a:spAutoFit/>
          </a:bodyPr>
          <a:lstStyle/>
          <a:p>
            <a:pPr algn="ctr">
              <a:lnSpc>
                <a:spcPts val="3120"/>
              </a:lnSpc>
            </a:pPr>
            <a:r>
              <a:rPr lang="en-US" sz="2600" spc="-104" dirty="0">
                <a:solidFill>
                  <a:srgbClr val="FFFFFF"/>
                </a:solidFill>
                <a:latin typeface="Gothic A1 Ultra-Bold"/>
              </a:rPr>
              <a:t>IDE</a:t>
            </a:r>
          </a:p>
        </p:txBody>
      </p:sp>
      <p:sp>
        <p:nvSpPr>
          <p:cNvPr id="48" name="TextBox 48"/>
          <p:cNvSpPr txBox="1"/>
          <p:nvPr/>
        </p:nvSpPr>
        <p:spPr>
          <a:xfrm>
            <a:off x="2648497" y="4080357"/>
            <a:ext cx="3810437" cy="1077218"/>
          </a:xfrm>
          <a:prstGeom prst="rect">
            <a:avLst/>
          </a:prstGeom>
        </p:spPr>
        <p:txBody>
          <a:bodyPr lIns="0" tIns="0" rIns="0" bIns="0" rtlCol="0" anchor="t">
            <a:spAutoFit/>
          </a:bodyPr>
          <a:lstStyle/>
          <a:p>
            <a:r>
              <a:rPr lang="en-US" sz="3500" spc="-28" dirty="0">
                <a:solidFill>
                  <a:srgbClr val="114719"/>
                </a:solidFill>
                <a:latin typeface="Gothic A1 Medium"/>
              </a:rPr>
              <a:t>•VSCODE</a:t>
            </a:r>
          </a:p>
          <a:p>
            <a:r>
              <a:rPr lang="en-US" sz="3500" spc="-28" dirty="0">
                <a:solidFill>
                  <a:srgbClr val="114719"/>
                </a:solidFill>
                <a:latin typeface="Gothic A1 Medium"/>
              </a:rPr>
              <a:t>•Arduino IDE</a:t>
            </a:r>
          </a:p>
        </p:txBody>
      </p:sp>
      <p:sp>
        <p:nvSpPr>
          <p:cNvPr id="49" name="TextBox 49"/>
          <p:cNvSpPr txBox="1"/>
          <p:nvPr/>
        </p:nvSpPr>
        <p:spPr>
          <a:xfrm>
            <a:off x="2648497" y="6476612"/>
            <a:ext cx="3810437" cy="397545"/>
          </a:xfrm>
          <a:prstGeom prst="rect">
            <a:avLst/>
          </a:prstGeom>
        </p:spPr>
        <p:txBody>
          <a:bodyPr lIns="0" tIns="0" rIns="0" bIns="0" rtlCol="0" anchor="t">
            <a:spAutoFit/>
          </a:bodyPr>
          <a:lstStyle/>
          <a:p>
            <a:pPr algn="ctr">
              <a:lnSpc>
                <a:spcPts val="3120"/>
              </a:lnSpc>
            </a:pPr>
            <a:r>
              <a:rPr lang="en-US" sz="2600" spc="-104" dirty="0">
                <a:solidFill>
                  <a:srgbClr val="FFFFFF"/>
                </a:solidFill>
                <a:latin typeface="Gothic A1 Ultra-Bold"/>
              </a:rPr>
              <a:t>Sensor</a:t>
            </a:r>
          </a:p>
        </p:txBody>
      </p:sp>
      <p:sp>
        <p:nvSpPr>
          <p:cNvPr id="50" name="TextBox 50"/>
          <p:cNvSpPr txBox="1"/>
          <p:nvPr/>
        </p:nvSpPr>
        <p:spPr>
          <a:xfrm>
            <a:off x="7238782" y="3455074"/>
            <a:ext cx="3810437" cy="457200"/>
          </a:xfrm>
          <a:prstGeom prst="rect">
            <a:avLst/>
          </a:prstGeom>
        </p:spPr>
        <p:txBody>
          <a:bodyPr lIns="0" tIns="0" rIns="0" bIns="0" rtlCol="0" anchor="t">
            <a:spAutoFit/>
          </a:bodyPr>
          <a:lstStyle/>
          <a:p>
            <a:pPr algn="ctr">
              <a:lnSpc>
                <a:spcPts val="3120"/>
              </a:lnSpc>
            </a:pPr>
            <a:r>
              <a:rPr lang="en-US" sz="2600" spc="-104" dirty="0">
                <a:solidFill>
                  <a:srgbClr val="FFFFFF"/>
                </a:solidFill>
                <a:latin typeface="Gothic A1 Ultra-Bold"/>
              </a:rPr>
              <a:t>Language</a:t>
            </a:r>
          </a:p>
        </p:txBody>
      </p:sp>
      <p:sp>
        <p:nvSpPr>
          <p:cNvPr id="51" name="TextBox 51"/>
          <p:cNvSpPr txBox="1"/>
          <p:nvPr/>
        </p:nvSpPr>
        <p:spPr>
          <a:xfrm>
            <a:off x="7238782" y="4080357"/>
            <a:ext cx="3810999" cy="1118768"/>
          </a:xfrm>
          <a:prstGeom prst="rect">
            <a:avLst/>
          </a:prstGeom>
        </p:spPr>
        <p:txBody>
          <a:bodyPr wrap="square" lIns="0" tIns="0" rIns="0" bIns="0" rtlCol="0" anchor="t">
            <a:spAutoFit/>
          </a:bodyPr>
          <a:lstStyle/>
          <a:p>
            <a:r>
              <a:rPr lang="en-US" sz="3500" spc="-28" dirty="0">
                <a:solidFill>
                  <a:srgbClr val="114719"/>
                </a:solidFill>
                <a:latin typeface="Gothic A1 Medium"/>
              </a:rPr>
              <a:t>•Django(Python)</a:t>
            </a:r>
          </a:p>
          <a:p>
            <a:r>
              <a:rPr lang="en-US" sz="3500" spc="-28" dirty="0">
                <a:solidFill>
                  <a:srgbClr val="114719"/>
                </a:solidFill>
                <a:latin typeface="Gothic A1 Medium"/>
              </a:rPr>
              <a:t>•My SQL</a:t>
            </a:r>
          </a:p>
        </p:txBody>
      </p:sp>
      <p:sp>
        <p:nvSpPr>
          <p:cNvPr id="52" name="TextBox 52"/>
          <p:cNvSpPr txBox="1"/>
          <p:nvPr/>
        </p:nvSpPr>
        <p:spPr>
          <a:xfrm>
            <a:off x="7238782" y="6476612"/>
            <a:ext cx="3810437" cy="457200"/>
          </a:xfrm>
          <a:prstGeom prst="rect">
            <a:avLst/>
          </a:prstGeom>
        </p:spPr>
        <p:txBody>
          <a:bodyPr lIns="0" tIns="0" rIns="0" bIns="0" rtlCol="0" anchor="t">
            <a:spAutoFit/>
          </a:bodyPr>
          <a:lstStyle/>
          <a:p>
            <a:pPr algn="ctr">
              <a:lnSpc>
                <a:spcPts val="3120"/>
              </a:lnSpc>
            </a:pPr>
            <a:r>
              <a:rPr lang="en-US" sz="2600" spc="-104" dirty="0">
                <a:solidFill>
                  <a:srgbClr val="FFFFFF"/>
                </a:solidFill>
                <a:latin typeface="Gothic A1 Ultra-Bold"/>
              </a:rPr>
              <a:t>OS</a:t>
            </a:r>
          </a:p>
        </p:txBody>
      </p:sp>
      <p:sp>
        <p:nvSpPr>
          <p:cNvPr id="53" name="TextBox 53"/>
          <p:cNvSpPr txBox="1"/>
          <p:nvPr/>
        </p:nvSpPr>
        <p:spPr>
          <a:xfrm>
            <a:off x="7217448" y="7137803"/>
            <a:ext cx="3810437" cy="538609"/>
          </a:xfrm>
          <a:prstGeom prst="rect">
            <a:avLst/>
          </a:prstGeom>
        </p:spPr>
        <p:txBody>
          <a:bodyPr lIns="0" tIns="0" rIns="0" bIns="0" rtlCol="0" anchor="t">
            <a:spAutoFit/>
          </a:bodyPr>
          <a:lstStyle/>
          <a:p>
            <a:r>
              <a:rPr lang="en-US" altLang="ko-KR" sz="3500" spc="-19" dirty="0">
                <a:solidFill>
                  <a:srgbClr val="114719"/>
                </a:solidFill>
                <a:latin typeface="Gothic A1 Medium"/>
              </a:rPr>
              <a:t>• </a:t>
            </a:r>
            <a:r>
              <a:rPr lang="en-US" sz="3500" spc="-39" dirty="0">
                <a:solidFill>
                  <a:srgbClr val="114719"/>
                </a:solidFill>
                <a:latin typeface="Gothic A1 Medium"/>
              </a:rPr>
              <a:t>Raspbian</a:t>
            </a:r>
          </a:p>
        </p:txBody>
      </p:sp>
      <p:sp>
        <p:nvSpPr>
          <p:cNvPr id="54" name="TextBox 54"/>
          <p:cNvSpPr txBox="1"/>
          <p:nvPr/>
        </p:nvSpPr>
        <p:spPr>
          <a:xfrm>
            <a:off x="11829066" y="3455074"/>
            <a:ext cx="3810437" cy="457200"/>
          </a:xfrm>
          <a:prstGeom prst="rect">
            <a:avLst/>
          </a:prstGeom>
        </p:spPr>
        <p:txBody>
          <a:bodyPr lIns="0" tIns="0" rIns="0" bIns="0" rtlCol="0" anchor="t">
            <a:spAutoFit/>
          </a:bodyPr>
          <a:lstStyle/>
          <a:p>
            <a:pPr algn="ctr">
              <a:lnSpc>
                <a:spcPts val="3120"/>
              </a:lnSpc>
            </a:pPr>
            <a:r>
              <a:rPr lang="en-US" sz="2600" spc="-104" dirty="0">
                <a:solidFill>
                  <a:srgbClr val="FFFFFF"/>
                </a:solidFill>
                <a:latin typeface="Gothic A1 Ultra-Bold"/>
              </a:rPr>
              <a:t>H/W</a:t>
            </a:r>
          </a:p>
        </p:txBody>
      </p:sp>
      <p:sp>
        <p:nvSpPr>
          <p:cNvPr id="55" name="TextBox 55"/>
          <p:cNvSpPr txBox="1"/>
          <p:nvPr/>
        </p:nvSpPr>
        <p:spPr>
          <a:xfrm>
            <a:off x="11829065" y="4082414"/>
            <a:ext cx="3810437" cy="1077218"/>
          </a:xfrm>
          <a:prstGeom prst="rect">
            <a:avLst/>
          </a:prstGeom>
        </p:spPr>
        <p:txBody>
          <a:bodyPr lIns="0" tIns="0" rIns="0" bIns="0" rtlCol="0" anchor="t">
            <a:spAutoFit/>
          </a:bodyPr>
          <a:lstStyle/>
          <a:p>
            <a:r>
              <a:rPr lang="en-US" altLang="ko-KR" sz="3500" spc="-19" dirty="0">
                <a:solidFill>
                  <a:srgbClr val="114719"/>
                </a:solidFill>
                <a:latin typeface="Gothic A1 Medium"/>
              </a:rPr>
              <a:t>• </a:t>
            </a:r>
            <a:r>
              <a:rPr lang="en-US" sz="3500" spc="-19" dirty="0">
                <a:solidFill>
                  <a:srgbClr val="114719"/>
                </a:solidFill>
                <a:latin typeface="Gothic A1 Medium"/>
              </a:rPr>
              <a:t>Arduino R4</a:t>
            </a:r>
          </a:p>
          <a:p>
            <a:r>
              <a:rPr lang="en-US" sz="3500" spc="-19" dirty="0">
                <a:solidFill>
                  <a:srgbClr val="114719"/>
                </a:solidFill>
                <a:latin typeface="Gothic A1 Medium"/>
              </a:rPr>
              <a:t>•Raspberry Pi</a:t>
            </a:r>
          </a:p>
        </p:txBody>
      </p:sp>
      <p:sp>
        <p:nvSpPr>
          <p:cNvPr id="56" name="TextBox 56"/>
          <p:cNvSpPr txBox="1"/>
          <p:nvPr/>
        </p:nvSpPr>
        <p:spPr>
          <a:xfrm>
            <a:off x="11829066" y="6476612"/>
            <a:ext cx="3810437" cy="457200"/>
          </a:xfrm>
          <a:prstGeom prst="rect">
            <a:avLst/>
          </a:prstGeom>
        </p:spPr>
        <p:txBody>
          <a:bodyPr lIns="0" tIns="0" rIns="0" bIns="0" rtlCol="0" anchor="t">
            <a:spAutoFit/>
          </a:bodyPr>
          <a:lstStyle/>
          <a:p>
            <a:pPr algn="ctr">
              <a:lnSpc>
                <a:spcPts val="3120"/>
              </a:lnSpc>
            </a:pPr>
            <a:r>
              <a:rPr lang="en-US" sz="2600" spc="-104">
                <a:solidFill>
                  <a:srgbClr val="FFFFFF"/>
                </a:solidFill>
                <a:latin typeface="Gothic A1 Ultra-Bold"/>
                <a:ea typeface="Gothic A1 Ultra-Bold"/>
              </a:rPr>
              <a:t>상품 카테고리 6</a:t>
            </a:r>
          </a:p>
        </p:txBody>
      </p:sp>
      <p:sp>
        <p:nvSpPr>
          <p:cNvPr id="58" name="TextBox 58"/>
          <p:cNvSpPr txBox="1"/>
          <p:nvPr/>
        </p:nvSpPr>
        <p:spPr>
          <a:xfrm>
            <a:off x="1273629" y="1017814"/>
            <a:ext cx="9775590" cy="1692771"/>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Development of body monitoring web service</a:t>
            </a:r>
            <a:endParaRPr lang="en-US" sz="5500" spc="-220" dirty="0">
              <a:solidFill>
                <a:srgbClr val="278033"/>
              </a:solidFill>
              <a:ea typeface="Gothic A1 Ultra-Bold"/>
            </a:endParaRPr>
          </a:p>
        </p:txBody>
      </p:sp>
      <p:sp>
        <p:nvSpPr>
          <p:cNvPr id="60" name="Freeform 60"/>
          <p:cNvSpPr/>
          <p:nvPr/>
        </p:nvSpPr>
        <p:spPr>
          <a:xfrm>
            <a:off x="12521858" y="6226518"/>
            <a:ext cx="3297359" cy="2811988"/>
          </a:xfrm>
          <a:custGeom>
            <a:avLst/>
            <a:gdLst/>
            <a:ahLst/>
            <a:cxnLst/>
            <a:rect l="l" t="t" r="r" b="b"/>
            <a:pathLst>
              <a:path w="3297359" h="2811988">
                <a:moveTo>
                  <a:pt x="0" y="0"/>
                </a:moveTo>
                <a:lnTo>
                  <a:pt x="3297359" y="0"/>
                </a:lnTo>
                <a:lnTo>
                  <a:pt x="3297359" y="2811988"/>
                </a:lnTo>
                <a:lnTo>
                  <a:pt x="0" y="28119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61" name="TextBox 53">
            <a:extLst>
              <a:ext uri="{FF2B5EF4-FFF2-40B4-BE49-F238E27FC236}">
                <a16:creationId xmlns:a16="http://schemas.microsoft.com/office/drawing/2014/main" id="{2A881AC7-83BB-EDF0-BAD7-724DFB7957DC}"/>
              </a:ext>
            </a:extLst>
          </p:cNvPr>
          <p:cNvSpPr txBox="1"/>
          <p:nvPr/>
        </p:nvSpPr>
        <p:spPr>
          <a:xfrm>
            <a:off x="2667188" y="7141877"/>
            <a:ext cx="3810437" cy="538609"/>
          </a:xfrm>
          <a:prstGeom prst="rect">
            <a:avLst/>
          </a:prstGeom>
        </p:spPr>
        <p:txBody>
          <a:bodyPr lIns="0" tIns="0" rIns="0" bIns="0" rtlCol="0" anchor="t">
            <a:spAutoFit/>
          </a:bodyPr>
          <a:lstStyle/>
          <a:p>
            <a:r>
              <a:rPr lang="en-US" altLang="ko-KR" sz="3500" spc="-19" dirty="0">
                <a:solidFill>
                  <a:srgbClr val="114719"/>
                </a:solidFill>
                <a:latin typeface="Gothic A1 Medium"/>
              </a:rPr>
              <a:t>• </a:t>
            </a:r>
            <a:r>
              <a:rPr lang="en-US" sz="3500" spc="-39" dirty="0">
                <a:solidFill>
                  <a:srgbClr val="114719"/>
                </a:solidFill>
                <a:latin typeface="Gothic A1 Medium"/>
              </a:rPr>
              <a:t>AD8232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109" y="-115661"/>
            <a:ext cx="18500217" cy="518101"/>
            <a:chOff x="0" y="0"/>
            <a:chExt cx="4872485" cy="136455"/>
          </a:xfrm>
        </p:grpSpPr>
        <p:sp>
          <p:nvSpPr>
            <p:cNvPr id="3" name="Freeform 3"/>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4" name="TextBox 4"/>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5" name="AutoShape 5"/>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6" name="Freeform 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7" name="Freeform 7"/>
          <p:cNvSpPr/>
          <p:nvPr/>
        </p:nvSpPr>
        <p:spPr>
          <a:xfrm>
            <a:off x="11906441" y="5670922"/>
            <a:ext cx="5352859" cy="3076295"/>
          </a:xfrm>
          <a:custGeom>
            <a:avLst/>
            <a:gdLst/>
            <a:ahLst/>
            <a:cxnLst/>
            <a:rect l="l" t="t" r="r" b="b"/>
            <a:pathLst>
              <a:path w="5352859" h="3076295">
                <a:moveTo>
                  <a:pt x="0" y="0"/>
                </a:moveTo>
                <a:lnTo>
                  <a:pt x="5352859" y="0"/>
                </a:lnTo>
                <a:lnTo>
                  <a:pt x="5352859" y="3076295"/>
                </a:lnTo>
                <a:lnTo>
                  <a:pt x="0" y="3076295"/>
                </a:lnTo>
                <a:lnTo>
                  <a:pt x="0" y="0"/>
                </a:lnTo>
                <a:close/>
              </a:path>
            </a:pathLst>
          </a:custGeom>
          <a:blipFill>
            <a:blip r:embed="rId4"/>
            <a:stretch>
              <a:fillRect/>
            </a:stretch>
          </a:blipFill>
        </p:spPr>
        <p:txBody>
          <a:bodyPr/>
          <a:lstStyle/>
          <a:p>
            <a:endParaRPr lang="ko-KR" altLang="en-US"/>
          </a:p>
        </p:txBody>
      </p:sp>
      <p:sp>
        <p:nvSpPr>
          <p:cNvPr id="8" name="Freeform 8"/>
          <p:cNvSpPr/>
          <p:nvPr/>
        </p:nvSpPr>
        <p:spPr>
          <a:xfrm>
            <a:off x="1028700" y="3309531"/>
            <a:ext cx="15968193" cy="4722784"/>
          </a:xfrm>
          <a:custGeom>
            <a:avLst/>
            <a:gdLst/>
            <a:ahLst/>
            <a:cxnLst/>
            <a:rect l="l" t="t" r="r" b="b"/>
            <a:pathLst>
              <a:path w="15968193" h="4722784">
                <a:moveTo>
                  <a:pt x="0" y="0"/>
                </a:moveTo>
                <a:lnTo>
                  <a:pt x="15968193" y="0"/>
                </a:lnTo>
                <a:lnTo>
                  <a:pt x="15968193" y="4722783"/>
                </a:lnTo>
                <a:lnTo>
                  <a:pt x="0" y="4722783"/>
                </a:lnTo>
                <a:lnTo>
                  <a:pt x="0" y="0"/>
                </a:lnTo>
                <a:close/>
              </a:path>
            </a:pathLst>
          </a:custGeom>
          <a:blipFill>
            <a:blip r:embed="rId5"/>
            <a:stretch>
              <a:fillRect/>
            </a:stretch>
          </a:blipFill>
        </p:spPr>
        <p:txBody>
          <a:bodyPr/>
          <a:lstStyle/>
          <a:p>
            <a:endParaRPr lang="ko-KR" altLang="en-US"/>
          </a:p>
        </p:txBody>
      </p:sp>
      <p:sp>
        <p:nvSpPr>
          <p:cNvPr id="9" name="TextBox 9"/>
          <p:cNvSpPr txBox="1"/>
          <p:nvPr/>
        </p:nvSpPr>
        <p:spPr>
          <a:xfrm>
            <a:off x="1273629" y="1017814"/>
            <a:ext cx="10632812" cy="846386"/>
          </a:xfrm>
          <a:prstGeom prst="rect">
            <a:avLst/>
          </a:prstGeom>
        </p:spPr>
        <p:txBody>
          <a:bodyPr wrap="square"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System configuration diagram</a:t>
            </a:r>
            <a:endParaRPr lang="en-US" sz="5500" spc="-220" dirty="0">
              <a:solidFill>
                <a:srgbClr val="278033"/>
              </a:solidFill>
              <a:ea typeface="Gothic A1 Ul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2955" y="3350108"/>
            <a:ext cx="3269956" cy="1176971"/>
            <a:chOff x="0" y="-45971"/>
            <a:chExt cx="675517" cy="243142"/>
          </a:xfrm>
        </p:grpSpPr>
        <p:sp>
          <p:nvSpPr>
            <p:cNvPr id="3" name="Freeform 3"/>
            <p:cNvSpPr/>
            <p:nvPr/>
          </p:nvSpPr>
          <p:spPr>
            <a:xfrm>
              <a:off x="0" y="0"/>
              <a:ext cx="672944" cy="166942"/>
            </a:xfrm>
            <a:custGeom>
              <a:avLst/>
              <a:gdLst/>
              <a:ahLst/>
              <a:cxnLst/>
              <a:rect l="l" t="t" r="r" b="b"/>
              <a:pathLst>
                <a:path w="672944" h="166942">
                  <a:moveTo>
                    <a:pt x="0" y="0"/>
                  </a:moveTo>
                  <a:lnTo>
                    <a:pt x="672944" y="0"/>
                  </a:lnTo>
                  <a:lnTo>
                    <a:pt x="672944" y="166942"/>
                  </a:lnTo>
                  <a:lnTo>
                    <a:pt x="0" y="166942"/>
                  </a:lnTo>
                  <a:close/>
                </a:path>
              </a:pathLst>
            </a:custGeom>
            <a:solidFill>
              <a:srgbClr val="56DB9B"/>
            </a:solidFill>
          </p:spPr>
          <p:txBody>
            <a:bodyPr/>
            <a:lstStyle/>
            <a:p>
              <a:endParaRPr lang="ko-KR" altLang="en-US"/>
            </a:p>
          </p:txBody>
        </p:sp>
        <p:sp>
          <p:nvSpPr>
            <p:cNvPr id="4" name="TextBox 4"/>
            <p:cNvSpPr txBox="1"/>
            <p:nvPr/>
          </p:nvSpPr>
          <p:spPr>
            <a:xfrm>
              <a:off x="2573" y="-45971"/>
              <a:ext cx="672944" cy="243142"/>
            </a:xfrm>
            <a:prstGeom prst="rect">
              <a:avLst/>
            </a:prstGeom>
          </p:spPr>
          <p:txBody>
            <a:bodyPr lIns="50800" tIns="50800" rIns="50800" bIns="50800" rtlCol="0" anchor="ctr"/>
            <a:lstStyle/>
            <a:p>
              <a:pPr algn="ctr">
                <a:lnSpc>
                  <a:spcPts val="3000"/>
                </a:lnSpc>
              </a:pPr>
              <a:r>
                <a:rPr lang="en-US" sz="2400" spc="-60" dirty="0" err="1">
                  <a:solidFill>
                    <a:srgbClr val="FFFFFF"/>
                  </a:solidFill>
                  <a:latin typeface="Gothic A1 Bold"/>
                </a:rPr>
                <a:t>ECG_duser</a:t>
              </a:r>
              <a:endParaRPr lang="en-US" sz="2400" spc="-60" dirty="0">
                <a:solidFill>
                  <a:srgbClr val="FFFFFF"/>
                </a:solidFill>
                <a:latin typeface="Gothic A1 Bold"/>
              </a:endParaRPr>
            </a:p>
          </p:txBody>
        </p:sp>
      </p:grpSp>
      <p:grpSp>
        <p:nvGrpSpPr>
          <p:cNvPr id="5" name="Group 5"/>
          <p:cNvGrpSpPr/>
          <p:nvPr/>
        </p:nvGrpSpPr>
        <p:grpSpPr>
          <a:xfrm>
            <a:off x="1982955" y="5605254"/>
            <a:ext cx="3257501" cy="1176971"/>
            <a:chOff x="0" y="-44003"/>
            <a:chExt cx="672944" cy="243142"/>
          </a:xfrm>
        </p:grpSpPr>
        <p:sp>
          <p:nvSpPr>
            <p:cNvPr id="6" name="Freeform 6"/>
            <p:cNvSpPr/>
            <p:nvPr/>
          </p:nvSpPr>
          <p:spPr>
            <a:xfrm>
              <a:off x="0" y="0"/>
              <a:ext cx="672944" cy="166942"/>
            </a:xfrm>
            <a:custGeom>
              <a:avLst/>
              <a:gdLst/>
              <a:ahLst/>
              <a:cxnLst/>
              <a:rect l="l" t="t" r="r" b="b"/>
              <a:pathLst>
                <a:path w="672944" h="166942">
                  <a:moveTo>
                    <a:pt x="0" y="0"/>
                  </a:moveTo>
                  <a:lnTo>
                    <a:pt x="672944" y="0"/>
                  </a:lnTo>
                  <a:lnTo>
                    <a:pt x="672944" y="166942"/>
                  </a:lnTo>
                  <a:lnTo>
                    <a:pt x="0" y="166942"/>
                  </a:lnTo>
                  <a:close/>
                </a:path>
              </a:pathLst>
            </a:custGeom>
            <a:solidFill>
              <a:srgbClr val="4FDA3E"/>
            </a:solidFill>
          </p:spPr>
          <p:txBody>
            <a:bodyPr/>
            <a:lstStyle/>
            <a:p>
              <a:endParaRPr lang="ko-KR" altLang="en-US"/>
            </a:p>
          </p:txBody>
        </p:sp>
        <p:sp>
          <p:nvSpPr>
            <p:cNvPr id="7" name="TextBox 7"/>
            <p:cNvSpPr txBox="1"/>
            <p:nvPr/>
          </p:nvSpPr>
          <p:spPr>
            <a:xfrm>
              <a:off x="0" y="-44003"/>
              <a:ext cx="672944" cy="243142"/>
            </a:xfrm>
            <a:prstGeom prst="rect">
              <a:avLst/>
            </a:prstGeom>
          </p:spPr>
          <p:txBody>
            <a:bodyPr lIns="50800" tIns="50800" rIns="50800" bIns="50800" rtlCol="0" anchor="ctr"/>
            <a:lstStyle/>
            <a:p>
              <a:pPr algn="ctr">
                <a:lnSpc>
                  <a:spcPts val="3000"/>
                </a:lnSpc>
              </a:pPr>
              <a:r>
                <a:rPr lang="en-US" sz="2400" spc="-60" dirty="0" err="1">
                  <a:solidFill>
                    <a:srgbClr val="FFFFFF"/>
                  </a:solidFill>
                  <a:latin typeface="Gothic A1 Bold"/>
                </a:rPr>
                <a:t>Django_Session</a:t>
              </a:r>
              <a:endParaRPr lang="en-US" sz="2400" spc="-60" dirty="0">
                <a:solidFill>
                  <a:srgbClr val="FFFFFF"/>
                </a:solidFill>
                <a:latin typeface="Gothic A1 Bold"/>
              </a:endParaRPr>
            </a:p>
          </p:txBody>
        </p:sp>
      </p:grpSp>
      <p:grpSp>
        <p:nvGrpSpPr>
          <p:cNvPr id="8" name="Group 8"/>
          <p:cNvGrpSpPr/>
          <p:nvPr/>
        </p:nvGrpSpPr>
        <p:grpSpPr>
          <a:xfrm>
            <a:off x="1982955" y="7860398"/>
            <a:ext cx="3282198" cy="1176971"/>
            <a:chOff x="0" y="-44003"/>
            <a:chExt cx="678046" cy="243142"/>
          </a:xfrm>
        </p:grpSpPr>
        <p:sp>
          <p:nvSpPr>
            <p:cNvPr id="9" name="Freeform 9"/>
            <p:cNvSpPr/>
            <p:nvPr/>
          </p:nvSpPr>
          <p:spPr>
            <a:xfrm>
              <a:off x="0" y="0"/>
              <a:ext cx="672944" cy="166942"/>
            </a:xfrm>
            <a:custGeom>
              <a:avLst/>
              <a:gdLst/>
              <a:ahLst/>
              <a:cxnLst/>
              <a:rect l="l" t="t" r="r" b="b"/>
              <a:pathLst>
                <a:path w="672944" h="166942">
                  <a:moveTo>
                    <a:pt x="0" y="0"/>
                  </a:moveTo>
                  <a:lnTo>
                    <a:pt x="672944" y="0"/>
                  </a:lnTo>
                  <a:lnTo>
                    <a:pt x="672944" y="166942"/>
                  </a:lnTo>
                  <a:lnTo>
                    <a:pt x="0" y="166942"/>
                  </a:lnTo>
                  <a:close/>
                </a:path>
              </a:pathLst>
            </a:custGeom>
            <a:solidFill>
              <a:srgbClr val="2AA61B"/>
            </a:solidFill>
          </p:spPr>
          <p:txBody>
            <a:bodyPr/>
            <a:lstStyle/>
            <a:p>
              <a:endParaRPr lang="ko-KR" altLang="en-US"/>
            </a:p>
          </p:txBody>
        </p:sp>
        <p:sp>
          <p:nvSpPr>
            <p:cNvPr id="10" name="TextBox 10"/>
            <p:cNvSpPr txBox="1"/>
            <p:nvPr/>
          </p:nvSpPr>
          <p:spPr>
            <a:xfrm>
              <a:off x="5102" y="-44003"/>
              <a:ext cx="672944" cy="243142"/>
            </a:xfrm>
            <a:prstGeom prst="rect">
              <a:avLst/>
            </a:prstGeom>
          </p:spPr>
          <p:txBody>
            <a:bodyPr lIns="50800" tIns="50800" rIns="50800" bIns="50800" rtlCol="0" anchor="ctr"/>
            <a:lstStyle/>
            <a:p>
              <a:pPr algn="ctr">
                <a:lnSpc>
                  <a:spcPts val="3000"/>
                </a:lnSpc>
              </a:pPr>
              <a:r>
                <a:rPr lang="en-US" sz="2400" spc="-60" dirty="0" err="1">
                  <a:solidFill>
                    <a:srgbClr val="FFFFFF"/>
                  </a:solidFill>
                  <a:latin typeface="Gothic A1 Bold"/>
                </a:rPr>
                <a:t>ECG_Chart</a:t>
              </a:r>
              <a:r>
                <a:rPr lang="en-US" sz="2400" spc="-60" dirty="0">
                  <a:solidFill>
                    <a:srgbClr val="FFFFFF"/>
                  </a:solidFill>
                  <a:latin typeface="Gothic A1 Bold"/>
                </a:rPr>
                <a:t> data</a:t>
              </a:r>
            </a:p>
          </p:txBody>
        </p:sp>
      </p:grpSp>
      <p:grpSp>
        <p:nvGrpSpPr>
          <p:cNvPr id="11" name="Group 11"/>
          <p:cNvGrpSpPr/>
          <p:nvPr/>
        </p:nvGrpSpPr>
        <p:grpSpPr>
          <a:xfrm rot="-10800000">
            <a:off x="4986676" y="8370137"/>
            <a:ext cx="1498209" cy="214643"/>
            <a:chOff x="0" y="0"/>
            <a:chExt cx="3545840" cy="508000"/>
          </a:xfrm>
        </p:grpSpPr>
        <p:sp>
          <p:nvSpPr>
            <p:cNvPr id="12" name="Freeform 1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56DB9B"/>
            </a:solidFill>
          </p:spPr>
          <p:txBody>
            <a:bodyPr/>
            <a:lstStyle/>
            <a:p>
              <a:endParaRPr lang="ko-KR" altLang="en-US"/>
            </a:p>
          </p:txBody>
        </p:sp>
        <p:sp>
          <p:nvSpPr>
            <p:cNvPr id="13" name="Freeform 1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78033"/>
            </a:solidFill>
          </p:spPr>
          <p:txBody>
            <a:bodyPr/>
            <a:lstStyle/>
            <a:p>
              <a:endParaRPr lang="ko-KR" altLang="en-US"/>
            </a:p>
          </p:txBody>
        </p:sp>
      </p:grpSp>
      <p:grpSp>
        <p:nvGrpSpPr>
          <p:cNvPr id="14" name="Group 14"/>
          <p:cNvGrpSpPr/>
          <p:nvPr/>
        </p:nvGrpSpPr>
        <p:grpSpPr>
          <a:xfrm rot="-10800000">
            <a:off x="4961976" y="6124518"/>
            <a:ext cx="1498209" cy="214643"/>
            <a:chOff x="0" y="0"/>
            <a:chExt cx="3545840" cy="508000"/>
          </a:xfrm>
        </p:grpSpPr>
        <p:sp>
          <p:nvSpPr>
            <p:cNvPr id="15" name="Freeform 15"/>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4FDA3E"/>
            </a:solidFill>
          </p:spPr>
          <p:txBody>
            <a:bodyPr/>
            <a:lstStyle/>
            <a:p>
              <a:endParaRPr lang="ko-KR" altLang="en-US"/>
            </a:p>
          </p:txBody>
        </p:sp>
        <p:sp>
          <p:nvSpPr>
            <p:cNvPr id="16" name="Freeform 16"/>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AA61B"/>
            </a:solidFill>
          </p:spPr>
          <p:txBody>
            <a:bodyPr/>
            <a:lstStyle/>
            <a:p>
              <a:endParaRPr lang="ko-KR" altLang="en-US"/>
            </a:p>
          </p:txBody>
        </p:sp>
      </p:grpSp>
      <p:grpSp>
        <p:nvGrpSpPr>
          <p:cNvPr id="17" name="Group 17"/>
          <p:cNvGrpSpPr/>
          <p:nvPr/>
        </p:nvGrpSpPr>
        <p:grpSpPr>
          <a:xfrm rot="-10800000">
            <a:off x="4961976" y="3869373"/>
            <a:ext cx="1498209" cy="214643"/>
            <a:chOff x="0" y="0"/>
            <a:chExt cx="3545840" cy="508000"/>
          </a:xfrm>
        </p:grpSpPr>
        <p:sp>
          <p:nvSpPr>
            <p:cNvPr id="18" name="Freeform 18"/>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4FDA3E"/>
            </a:solidFill>
          </p:spPr>
          <p:txBody>
            <a:bodyPr/>
            <a:lstStyle/>
            <a:p>
              <a:endParaRPr lang="ko-KR" altLang="en-US"/>
            </a:p>
          </p:txBody>
        </p:sp>
        <p:sp>
          <p:nvSpPr>
            <p:cNvPr id="19" name="Freeform 19"/>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78033"/>
            </a:solidFill>
          </p:spPr>
          <p:txBody>
            <a:bodyPr/>
            <a:lstStyle/>
            <a:p>
              <a:endParaRPr lang="ko-KR" altLang="en-US"/>
            </a:p>
          </p:txBody>
        </p:sp>
      </p:grpSp>
      <p:grpSp>
        <p:nvGrpSpPr>
          <p:cNvPr id="20" name="Group 20"/>
          <p:cNvGrpSpPr/>
          <p:nvPr/>
        </p:nvGrpSpPr>
        <p:grpSpPr>
          <a:xfrm>
            <a:off x="13643430" y="3351583"/>
            <a:ext cx="3257501" cy="1176971"/>
            <a:chOff x="0" y="-41731"/>
            <a:chExt cx="672944" cy="243142"/>
          </a:xfrm>
        </p:grpSpPr>
        <p:sp>
          <p:nvSpPr>
            <p:cNvPr id="21" name="Freeform 21"/>
            <p:cNvSpPr/>
            <p:nvPr/>
          </p:nvSpPr>
          <p:spPr>
            <a:xfrm>
              <a:off x="0" y="0"/>
              <a:ext cx="672944" cy="166942"/>
            </a:xfrm>
            <a:custGeom>
              <a:avLst/>
              <a:gdLst/>
              <a:ahLst/>
              <a:cxnLst/>
              <a:rect l="l" t="t" r="r" b="b"/>
              <a:pathLst>
                <a:path w="672944" h="166942">
                  <a:moveTo>
                    <a:pt x="0" y="0"/>
                  </a:moveTo>
                  <a:lnTo>
                    <a:pt x="672944" y="0"/>
                  </a:lnTo>
                  <a:lnTo>
                    <a:pt x="672944" y="166942"/>
                  </a:lnTo>
                  <a:lnTo>
                    <a:pt x="0" y="166942"/>
                  </a:lnTo>
                  <a:close/>
                </a:path>
              </a:pathLst>
            </a:custGeom>
            <a:solidFill>
              <a:srgbClr val="278033"/>
            </a:solidFill>
          </p:spPr>
          <p:txBody>
            <a:bodyPr/>
            <a:lstStyle/>
            <a:p>
              <a:endParaRPr lang="ko-KR" altLang="en-US"/>
            </a:p>
          </p:txBody>
        </p:sp>
        <p:sp>
          <p:nvSpPr>
            <p:cNvPr id="22" name="TextBox 22"/>
            <p:cNvSpPr txBox="1"/>
            <p:nvPr/>
          </p:nvSpPr>
          <p:spPr>
            <a:xfrm>
              <a:off x="0" y="-41731"/>
              <a:ext cx="672944" cy="243142"/>
            </a:xfrm>
            <a:prstGeom prst="rect">
              <a:avLst/>
            </a:prstGeom>
          </p:spPr>
          <p:txBody>
            <a:bodyPr lIns="50800" tIns="50800" rIns="50800" bIns="50800" rtlCol="0" anchor="ctr"/>
            <a:lstStyle/>
            <a:p>
              <a:pPr algn="ctr">
                <a:lnSpc>
                  <a:spcPts val="3000"/>
                </a:lnSpc>
              </a:pPr>
              <a:r>
                <a:rPr lang="en-US" sz="2400" spc="-60" dirty="0" err="1">
                  <a:solidFill>
                    <a:srgbClr val="FFFFFF"/>
                  </a:solidFill>
                  <a:latin typeface="Gothic A1 Bold"/>
                </a:rPr>
                <a:t>ECG_avg</a:t>
              </a:r>
              <a:endParaRPr lang="en-US" sz="2400" spc="-60" dirty="0">
                <a:solidFill>
                  <a:srgbClr val="FFFFFF"/>
                </a:solidFill>
                <a:latin typeface="Gothic A1 Bold"/>
              </a:endParaRPr>
            </a:p>
          </p:txBody>
        </p:sp>
      </p:grpSp>
      <p:grpSp>
        <p:nvGrpSpPr>
          <p:cNvPr id="23" name="Group 23"/>
          <p:cNvGrpSpPr/>
          <p:nvPr/>
        </p:nvGrpSpPr>
        <p:grpSpPr>
          <a:xfrm>
            <a:off x="13643430" y="7860399"/>
            <a:ext cx="3257501" cy="1176971"/>
            <a:chOff x="0" y="-42035"/>
            <a:chExt cx="672944" cy="243142"/>
          </a:xfrm>
        </p:grpSpPr>
        <p:sp>
          <p:nvSpPr>
            <p:cNvPr id="24" name="Freeform 24"/>
            <p:cNvSpPr/>
            <p:nvPr/>
          </p:nvSpPr>
          <p:spPr>
            <a:xfrm>
              <a:off x="0" y="0"/>
              <a:ext cx="672944" cy="166942"/>
            </a:xfrm>
            <a:custGeom>
              <a:avLst/>
              <a:gdLst/>
              <a:ahLst/>
              <a:cxnLst/>
              <a:rect l="l" t="t" r="r" b="b"/>
              <a:pathLst>
                <a:path w="672944" h="166942">
                  <a:moveTo>
                    <a:pt x="0" y="0"/>
                  </a:moveTo>
                  <a:lnTo>
                    <a:pt x="672944" y="0"/>
                  </a:lnTo>
                  <a:lnTo>
                    <a:pt x="672944" y="166942"/>
                  </a:lnTo>
                  <a:lnTo>
                    <a:pt x="0" y="166942"/>
                  </a:lnTo>
                  <a:close/>
                </a:path>
              </a:pathLst>
            </a:custGeom>
            <a:solidFill>
              <a:srgbClr val="56DB9B"/>
            </a:solidFill>
          </p:spPr>
          <p:txBody>
            <a:bodyPr/>
            <a:lstStyle/>
            <a:p>
              <a:endParaRPr lang="ko-KR" altLang="en-US"/>
            </a:p>
          </p:txBody>
        </p:sp>
        <p:sp>
          <p:nvSpPr>
            <p:cNvPr id="25" name="TextBox 25"/>
            <p:cNvSpPr txBox="1"/>
            <p:nvPr/>
          </p:nvSpPr>
          <p:spPr>
            <a:xfrm>
              <a:off x="0" y="-42035"/>
              <a:ext cx="672944" cy="243142"/>
            </a:xfrm>
            <a:prstGeom prst="rect">
              <a:avLst/>
            </a:prstGeom>
          </p:spPr>
          <p:txBody>
            <a:bodyPr lIns="50800" tIns="50800" rIns="50800" bIns="50800" rtlCol="0" anchor="ctr"/>
            <a:lstStyle/>
            <a:p>
              <a:pPr algn="ctr">
                <a:lnSpc>
                  <a:spcPts val="3000"/>
                </a:lnSpc>
              </a:pPr>
              <a:r>
                <a:rPr lang="en-US" sz="2400" spc="-60" dirty="0" err="1">
                  <a:solidFill>
                    <a:srgbClr val="FFFFFF"/>
                  </a:solidFill>
                  <a:latin typeface="Gothic A1 Bold"/>
                </a:rPr>
                <a:t>ECG_Questions</a:t>
              </a:r>
              <a:endParaRPr lang="en-US" sz="2400" spc="-60" dirty="0">
                <a:solidFill>
                  <a:srgbClr val="FFFFFF"/>
                </a:solidFill>
                <a:latin typeface="Gothic A1 Bold"/>
              </a:endParaRPr>
            </a:p>
          </p:txBody>
        </p:sp>
      </p:grpSp>
      <p:grpSp>
        <p:nvGrpSpPr>
          <p:cNvPr id="26" name="Group 26"/>
          <p:cNvGrpSpPr/>
          <p:nvPr/>
        </p:nvGrpSpPr>
        <p:grpSpPr>
          <a:xfrm>
            <a:off x="-106109" y="-115661"/>
            <a:ext cx="18500217" cy="518101"/>
            <a:chOff x="0" y="0"/>
            <a:chExt cx="4872485" cy="136455"/>
          </a:xfrm>
        </p:grpSpPr>
        <p:sp>
          <p:nvSpPr>
            <p:cNvPr id="27" name="Freeform 27"/>
            <p:cNvSpPr/>
            <p:nvPr/>
          </p:nvSpPr>
          <p:spPr>
            <a:xfrm>
              <a:off x="0" y="0"/>
              <a:ext cx="4872485" cy="136455"/>
            </a:xfrm>
            <a:custGeom>
              <a:avLst/>
              <a:gdLst/>
              <a:ahLst/>
              <a:cxnLst/>
              <a:rect l="l" t="t" r="r" b="b"/>
              <a:pathLst>
                <a:path w="4872485" h="136455">
                  <a:moveTo>
                    <a:pt x="0" y="0"/>
                  </a:moveTo>
                  <a:lnTo>
                    <a:pt x="4872485" y="0"/>
                  </a:lnTo>
                  <a:lnTo>
                    <a:pt x="4872485" y="136455"/>
                  </a:lnTo>
                  <a:lnTo>
                    <a:pt x="0" y="136455"/>
                  </a:lnTo>
                  <a:close/>
                </a:path>
              </a:pathLst>
            </a:custGeom>
            <a:solidFill>
              <a:srgbClr val="278033"/>
            </a:solidFill>
          </p:spPr>
          <p:txBody>
            <a:bodyPr/>
            <a:lstStyle/>
            <a:p>
              <a:endParaRPr lang="ko-KR" altLang="en-US"/>
            </a:p>
          </p:txBody>
        </p:sp>
        <p:sp>
          <p:nvSpPr>
            <p:cNvPr id="28" name="TextBox 28"/>
            <p:cNvSpPr txBox="1"/>
            <p:nvPr/>
          </p:nvSpPr>
          <p:spPr>
            <a:xfrm>
              <a:off x="0" y="-28575"/>
              <a:ext cx="4872485" cy="165030"/>
            </a:xfrm>
            <a:prstGeom prst="rect">
              <a:avLst/>
            </a:prstGeom>
          </p:spPr>
          <p:txBody>
            <a:bodyPr lIns="50800" tIns="50800" rIns="50800" bIns="50800" rtlCol="0" anchor="ctr"/>
            <a:lstStyle/>
            <a:p>
              <a:pPr algn="ctr">
                <a:lnSpc>
                  <a:spcPts val="3249"/>
                </a:lnSpc>
              </a:pPr>
              <a:endParaRPr/>
            </a:p>
          </p:txBody>
        </p:sp>
      </p:grpSp>
      <p:sp>
        <p:nvSpPr>
          <p:cNvPr id="29" name="AutoShape 29"/>
          <p:cNvSpPr/>
          <p:nvPr/>
        </p:nvSpPr>
        <p:spPr>
          <a:xfrm>
            <a:off x="-306977" y="1479777"/>
            <a:ext cx="1335677" cy="0"/>
          </a:xfrm>
          <a:prstGeom prst="line">
            <a:avLst/>
          </a:prstGeom>
          <a:ln w="142875" cap="flat">
            <a:solidFill>
              <a:srgbClr val="278033"/>
            </a:solidFill>
            <a:prstDash val="solid"/>
            <a:headEnd type="none" w="sm" len="sm"/>
            <a:tailEnd type="none" w="sm" len="sm"/>
          </a:ln>
        </p:spPr>
        <p:txBody>
          <a:bodyPr/>
          <a:lstStyle/>
          <a:p>
            <a:endParaRPr lang="ko-KR" altLang="en-US"/>
          </a:p>
        </p:txBody>
      </p:sp>
      <p:sp>
        <p:nvSpPr>
          <p:cNvPr id="30" name="TextBox 30"/>
          <p:cNvSpPr txBox="1"/>
          <p:nvPr/>
        </p:nvSpPr>
        <p:spPr>
          <a:xfrm>
            <a:off x="1273629" y="1017814"/>
            <a:ext cx="6609576" cy="846386"/>
          </a:xfrm>
          <a:prstGeom prst="rect">
            <a:avLst/>
          </a:prstGeom>
        </p:spPr>
        <p:txBody>
          <a:bodyPr lIns="0" tIns="0" rIns="0" bIns="0" rtlCol="0" anchor="t">
            <a:spAutoFit/>
          </a:bodyPr>
          <a:lstStyle/>
          <a:p>
            <a:pPr marL="0" lvl="0" indent="0" algn="l">
              <a:lnSpc>
                <a:spcPts val="6600"/>
              </a:lnSpc>
              <a:spcBef>
                <a:spcPct val="0"/>
              </a:spcBef>
            </a:pPr>
            <a:r>
              <a:rPr lang="en-US" altLang="ko-KR" sz="6000" spc="-97" dirty="0">
                <a:solidFill>
                  <a:srgbClr val="278033"/>
                </a:solidFill>
                <a:latin typeface="Gothic A1 Bold"/>
              </a:rPr>
              <a:t>Database design</a:t>
            </a:r>
            <a:endParaRPr lang="en-US" sz="5500" spc="-220" dirty="0">
              <a:solidFill>
                <a:srgbClr val="278033"/>
              </a:solidFill>
              <a:ea typeface="Gothic A1 Ultra-Bold"/>
            </a:endParaRPr>
          </a:p>
        </p:txBody>
      </p:sp>
      <p:sp>
        <p:nvSpPr>
          <p:cNvPr id="31" name="AutoShape 31"/>
          <p:cNvSpPr/>
          <p:nvPr/>
        </p:nvSpPr>
        <p:spPr>
          <a:xfrm rot="5400000">
            <a:off x="4205041" y="6193739"/>
            <a:ext cx="4510289" cy="0"/>
          </a:xfrm>
          <a:prstGeom prst="line">
            <a:avLst/>
          </a:prstGeom>
          <a:ln w="38100" cap="flat">
            <a:solidFill>
              <a:srgbClr val="278033"/>
            </a:solidFill>
            <a:prstDash val="solid"/>
            <a:headEnd type="none" w="sm" len="sm"/>
            <a:tailEnd type="none" w="sm" len="sm"/>
          </a:ln>
        </p:spPr>
        <p:txBody>
          <a:bodyPr/>
          <a:lstStyle/>
          <a:p>
            <a:endParaRPr lang="ko-KR" altLang="en-US"/>
          </a:p>
        </p:txBody>
      </p:sp>
      <p:sp>
        <p:nvSpPr>
          <p:cNvPr id="32" name="AutoShape 32"/>
          <p:cNvSpPr/>
          <p:nvPr/>
        </p:nvSpPr>
        <p:spPr>
          <a:xfrm flipV="1">
            <a:off x="6460185" y="6222314"/>
            <a:ext cx="5949337" cy="9525"/>
          </a:xfrm>
          <a:prstGeom prst="line">
            <a:avLst/>
          </a:prstGeom>
          <a:ln w="38100" cap="flat">
            <a:solidFill>
              <a:srgbClr val="278033"/>
            </a:solidFill>
            <a:prstDash val="solid"/>
            <a:headEnd type="none" w="sm" len="sm"/>
            <a:tailEnd type="none" w="sm" len="sm"/>
          </a:ln>
        </p:spPr>
        <p:txBody>
          <a:bodyPr/>
          <a:lstStyle/>
          <a:p>
            <a:endParaRPr lang="ko-KR" altLang="en-US"/>
          </a:p>
        </p:txBody>
      </p:sp>
      <p:grpSp>
        <p:nvGrpSpPr>
          <p:cNvPr id="33" name="Group 33"/>
          <p:cNvGrpSpPr/>
          <p:nvPr/>
        </p:nvGrpSpPr>
        <p:grpSpPr>
          <a:xfrm>
            <a:off x="7451942" y="4528552"/>
            <a:ext cx="3387524" cy="33875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8033"/>
            </a:solidFill>
          </p:spPr>
          <p:txBody>
            <a:bodyPr/>
            <a:lstStyle/>
            <a:p>
              <a:endParaRPr lang="ko-KR" altLang="en-US"/>
            </a:p>
          </p:txBody>
        </p:sp>
        <p:sp>
          <p:nvSpPr>
            <p:cNvPr id="35" name="TextBox 35"/>
            <p:cNvSpPr txBox="1"/>
            <p:nvPr/>
          </p:nvSpPr>
          <p:spPr>
            <a:xfrm>
              <a:off x="73690" y="33337"/>
              <a:ext cx="660400" cy="746125"/>
            </a:xfrm>
            <a:prstGeom prst="rect">
              <a:avLst/>
            </a:prstGeom>
          </p:spPr>
          <p:txBody>
            <a:bodyPr lIns="50800" tIns="50800" rIns="50800" bIns="50800" rtlCol="0" anchor="ctr"/>
            <a:lstStyle/>
            <a:p>
              <a:pPr algn="ctr">
                <a:lnSpc>
                  <a:spcPts val="3750"/>
                </a:lnSpc>
              </a:pPr>
              <a:r>
                <a:rPr lang="en-US" sz="3000" spc="-75" dirty="0">
                  <a:solidFill>
                    <a:srgbClr val="FFFFFF"/>
                  </a:solidFill>
                  <a:latin typeface="Gothic A1 Ultra-Bold"/>
                  <a:ea typeface="Gothic A1 Ultra-Bold"/>
                </a:rPr>
                <a:t>DB </a:t>
              </a:r>
            </a:p>
            <a:p>
              <a:pPr algn="ctr">
                <a:lnSpc>
                  <a:spcPts val="3750"/>
                </a:lnSpc>
              </a:pPr>
              <a:r>
                <a:rPr lang="en-US" sz="3000" spc="-75" dirty="0">
                  <a:solidFill>
                    <a:srgbClr val="FFFFFF"/>
                  </a:solidFill>
                  <a:latin typeface="Gothic A1 Ultra-Bold"/>
                  <a:ea typeface="Gothic A1 Ultra-Bold"/>
                </a:rPr>
                <a:t>Design</a:t>
              </a:r>
            </a:p>
          </p:txBody>
        </p:sp>
      </p:grpSp>
      <p:sp>
        <p:nvSpPr>
          <p:cNvPr id="36" name="Freeform 36"/>
          <p:cNvSpPr/>
          <p:nvPr/>
        </p:nvSpPr>
        <p:spPr>
          <a:xfrm>
            <a:off x="14947786" y="610698"/>
            <a:ext cx="3179751" cy="1378666"/>
          </a:xfrm>
          <a:custGeom>
            <a:avLst/>
            <a:gdLst/>
            <a:ahLst/>
            <a:cxnLst/>
            <a:rect l="l" t="t" r="r" b="b"/>
            <a:pathLst>
              <a:path w="3179751" h="1378666">
                <a:moveTo>
                  <a:pt x="0" y="0"/>
                </a:moveTo>
                <a:lnTo>
                  <a:pt x="3179751" y="0"/>
                </a:lnTo>
                <a:lnTo>
                  <a:pt x="3179751" y="1378666"/>
                </a:lnTo>
                <a:lnTo>
                  <a:pt x="0" y="1378666"/>
                </a:lnTo>
                <a:lnTo>
                  <a:pt x="0" y="0"/>
                </a:lnTo>
                <a:close/>
              </a:path>
            </a:pathLst>
          </a:custGeom>
          <a:blipFill>
            <a:blip r:embed="rId3"/>
            <a:stretch>
              <a:fillRect/>
            </a:stretch>
          </a:blipFill>
        </p:spPr>
        <p:txBody>
          <a:bodyPr/>
          <a:lstStyle/>
          <a:p>
            <a:endParaRPr lang="ko-KR" altLang="en-US"/>
          </a:p>
        </p:txBody>
      </p:sp>
      <p:sp>
        <p:nvSpPr>
          <p:cNvPr id="38" name="TextBox 38"/>
          <p:cNvSpPr txBox="1"/>
          <p:nvPr/>
        </p:nvSpPr>
        <p:spPr>
          <a:xfrm>
            <a:off x="1946512" y="4423625"/>
            <a:ext cx="4488973" cy="406330"/>
          </a:xfrm>
          <a:prstGeom prst="rect">
            <a:avLst/>
          </a:prstGeom>
        </p:spPr>
        <p:txBody>
          <a:bodyPr wrap="square" lIns="0" tIns="0" rIns="0" bIns="0" rtlCol="0" anchor="t">
            <a:spAutoFit/>
          </a:bodyPr>
          <a:lstStyle/>
          <a:p>
            <a:pPr marL="0" lvl="0" indent="0" algn="just">
              <a:lnSpc>
                <a:spcPts val="3499"/>
              </a:lnSpc>
              <a:spcBef>
                <a:spcPct val="0"/>
              </a:spcBef>
            </a:pPr>
            <a:r>
              <a:rPr lang="en-US" sz="2499" b="1" spc="-62" dirty="0">
                <a:solidFill>
                  <a:srgbClr val="278033"/>
                </a:solidFill>
                <a:latin typeface="Gothic A1 Bold"/>
                <a:ea typeface="Gothic A1 Bold"/>
              </a:rPr>
              <a:t>(</a:t>
            </a:r>
            <a:r>
              <a:rPr lang="en-US" altLang="ko-KR" sz="2800" b="1" i="0" dirty="0">
                <a:solidFill>
                  <a:srgbClr val="278033"/>
                </a:solidFill>
                <a:effectLst/>
                <a:latin typeface="Gothic A1 Bold" panose="020B0600000101010101" charset="-127"/>
                <a:ea typeface="Gothic A1 Bold" panose="020B0600000101010101" charset="-127"/>
                <a:cs typeface="Gothic A1 Bold" panose="020B0600000101010101" charset="-127"/>
              </a:rPr>
              <a:t>Member Information</a:t>
            </a:r>
            <a:r>
              <a:rPr lang="en-US" sz="2499" b="1" spc="-62" dirty="0">
                <a:solidFill>
                  <a:srgbClr val="278033"/>
                </a:solidFill>
                <a:latin typeface="Gothic A1 Bold"/>
                <a:ea typeface="Gothic A1 Bold"/>
              </a:rPr>
              <a:t>)</a:t>
            </a:r>
          </a:p>
        </p:txBody>
      </p:sp>
      <p:sp>
        <p:nvSpPr>
          <p:cNvPr id="39" name="TextBox 39"/>
          <p:cNvSpPr txBox="1"/>
          <p:nvPr/>
        </p:nvSpPr>
        <p:spPr>
          <a:xfrm>
            <a:off x="1880021" y="6686036"/>
            <a:ext cx="4555465" cy="423706"/>
          </a:xfrm>
          <a:prstGeom prst="rect">
            <a:avLst/>
          </a:prstGeom>
        </p:spPr>
        <p:txBody>
          <a:bodyPr wrap="square" lIns="0" tIns="0" rIns="0" bIns="0" rtlCol="0" anchor="t">
            <a:spAutoFit/>
          </a:bodyPr>
          <a:lstStyle/>
          <a:p>
            <a:pPr marL="0" lvl="0" indent="0" algn="just">
              <a:lnSpc>
                <a:spcPts val="3499"/>
              </a:lnSpc>
              <a:spcBef>
                <a:spcPct val="0"/>
              </a:spcBef>
            </a:pPr>
            <a:r>
              <a:rPr lang="en-US" sz="2499" spc="-62" dirty="0">
                <a:solidFill>
                  <a:srgbClr val="278033"/>
                </a:solidFill>
                <a:latin typeface="Gothic A1 Bold"/>
                <a:ea typeface="Gothic A1 Bold"/>
              </a:rPr>
              <a:t>(</a:t>
            </a:r>
            <a:r>
              <a:rPr lang="en-US" altLang="ko-KR" sz="2800" b="1" i="0" dirty="0">
                <a:solidFill>
                  <a:srgbClr val="278033"/>
                </a:solidFill>
                <a:effectLst/>
                <a:latin typeface="Gothic A1 Bold" panose="020B0600000101010101" charset="-127"/>
                <a:ea typeface="Gothic A1 Bold" panose="020B0600000101010101" charset="-127"/>
                <a:cs typeface="Gothic A1 Bold" panose="020B0600000101010101" charset="-127"/>
              </a:rPr>
              <a:t>Session</a:t>
            </a:r>
            <a:r>
              <a:rPr lang="ko-KR" altLang="en-US" sz="2800" b="1" i="0" dirty="0">
                <a:solidFill>
                  <a:srgbClr val="278033"/>
                </a:solidFill>
                <a:effectLst/>
                <a:latin typeface="Gothic A1 Bold" panose="020B0600000101010101" charset="-127"/>
                <a:ea typeface="Gothic A1 Bold" panose="020B0600000101010101" charset="-127"/>
                <a:cs typeface="Gothic A1 Bold" panose="020B0600000101010101" charset="-127"/>
              </a:rPr>
              <a:t> </a:t>
            </a:r>
            <a:r>
              <a:rPr lang="en-US" altLang="ko-KR" sz="2800" b="1" i="0" dirty="0">
                <a:solidFill>
                  <a:srgbClr val="278033"/>
                </a:solidFill>
                <a:effectLst/>
                <a:latin typeface="Gothic A1 Bold" panose="020B0600000101010101" charset="-127"/>
                <a:ea typeface="Gothic A1 Bold" panose="020B0600000101010101" charset="-127"/>
                <a:cs typeface="Gothic A1 Bold" panose="020B0600000101010101" charset="-127"/>
              </a:rPr>
              <a:t>Authentication</a:t>
            </a:r>
            <a:r>
              <a:rPr lang="en-US" sz="2499" spc="-62" dirty="0">
                <a:solidFill>
                  <a:srgbClr val="278033"/>
                </a:solidFill>
                <a:latin typeface="Gothic A1 Bold"/>
                <a:ea typeface="Gothic A1 Bold"/>
              </a:rPr>
              <a:t>)</a:t>
            </a:r>
          </a:p>
        </p:txBody>
      </p:sp>
      <p:sp>
        <p:nvSpPr>
          <p:cNvPr id="40" name="TextBox 40"/>
          <p:cNvSpPr txBox="1"/>
          <p:nvPr/>
        </p:nvSpPr>
        <p:spPr>
          <a:xfrm>
            <a:off x="1995408" y="8961444"/>
            <a:ext cx="4440077" cy="423706"/>
          </a:xfrm>
          <a:prstGeom prst="rect">
            <a:avLst/>
          </a:prstGeom>
        </p:spPr>
        <p:txBody>
          <a:bodyPr wrap="square" lIns="0" tIns="0" rIns="0" bIns="0" rtlCol="0" anchor="t">
            <a:spAutoFit/>
          </a:bodyPr>
          <a:lstStyle/>
          <a:p>
            <a:pPr marL="0" lvl="0" indent="0" algn="just">
              <a:lnSpc>
                <a:spcPts val="3499"/>
              </a:lnSpc>
              <a:spcBef>
                <a:spcPct val="0"/>
              </a:spcBef>
            </a:pPr>
            <a:r>
              <a:rPr lang="en-US" sz="2499" spc="-62" dirty="0">
                <a:solidFill>
                  <a:srgbClr val="278033"/>
                </a:solidFill>
                <a:latin typeface="Gothic A1 Bold"/>
                <a:ea typeface="Gothic A1 Bold"/>
              </a:rPr>
              <a:t>(</a:t>
            </a:r>
            <a:r>
              <a:rPr lang="en-US" altLang="ko-KR" sz="2800" b="1" i="0" dirty="0">
                <a:solidFill>
                  <a:srgbClr val="278033"/>
                </a:solidFill>
                <a:effectLst/>
                <a:latin typeface="Gothic A1 Bold" panose="020B0600000101010101" charset="-127"/>
                <a:ea typeface="Gothic A1 Bold" panose="020B0600000101010101" charset="-127"/>
                <a:cs typeface="Gothic A1 Bold" panose="020B0600000101010101" charset="-127"/>
              </a:rPr>
              <a:t>ECG measurement value</a:t>
            </a:r>
            <a:r>
              <a:rPr lang="en-US" sz="2499" b="1" spc="-62" dirty="0">
                <a:solidFill>
                  <a:srgbClr val="278033"/>
                </a:solidFill>
                <a:latin typeface="Gothic A1 Bold"/>
                <a:ea typeface="Gothic A1 Bold"/>
              </a:rPr>
              <a:t>)</a:t>
            </a:r>
          </a:p>
        </p:txBody>
      </p:sp>
      <p:sp>
        <p:nvSpPr>
          <p:cNvPr id="41" name="TextBox 41"/>
          <p:cNvSpPr txBox="1"/>
          <p:nvPr/>
        </p:nvSpPr>
        <p:spPr>
          <a:xfrm>
            <a:off x="13528131" y="4423777"/>
            <a:ext cx="3997865" cy="872547"/>
          </a:xfrm>
          <a:prstGeom prst="rect">
            <a:avLst/>
          </a:prstGeom>
        </p:spPr>
        <p:txBody>
          <a:bodyPr wrap="square" lIns="0" tIns="0" rIns="0" bIns="0" rtlCol="0" anchor="t">
            <a:spAutoFit/>
          </a:bodyPr>
          <a:lstStyle/>
          <a:p>
            <a:pPr marL="0" lvl="0" indent="0" algn="just">
              <a:lnSpc>
                <a:spcPts val="3499"/>
              </a:lnSpc>
              <a:spcBef>
                <a:spcPct val="0"/>
              </a:spcBef>
            </a:pPr>
            <a:r>
              <a:rPr lang="en-US" sz="2500" b="1" spc="-62" dirty="0">
                <a:solidFill>
                  <a:srgbClr val="278033"/>
                </a:solidFill>
                <a:latin typeface="Gothic A1 Bold" panose="020B0600000101010101" charset="-127"/>
                <a:ea typeface="Gothic A1 Bold" panose="020B0600000101010101" charset="-127"/>
                <a:cs typeface="Gothic A1 Bold" panose="020B0600000101010101" charset="-127"/>
              </a:rPr>
              <a:t>(</a:t>
            </a:r>
            <a:r>
              <a:rPr lang="en-US" altLang="ko-KR" sz="2500" b="1" i="0" dirty="0">
                <a:solidFill>
                  <a:srgbClr val="278033"/>
                </a:solidFill>
                <a:effectLst/>
                <a:latin typeface="Gothic A1 Bold" panose="020B0600000101010101" charset="-127"/>
                <a:ea typeface="Gothic A1 Bold" panose="020B0600000101010101" charset="-127"/>
                <a:cs typeface="Gothic A1 Bold" panose="020B0600000101010101" charset="-127"/>
              </a:rPr>
              <a:t>ECG average value, measurement</a:t>
            </a:r>
            <a:r>
              <a:rPr lang="ko-KR" altLang="en-US" sz="2500" b="1" i="0" dirty="0">
                <a:solidFill>
                  <a:srgbClr val="278033"/>
                </a:solidFill>
                <a:effectLst/>
                <a:latin typeface="Gothic A1 Bold" panose="020B0600000101010101" charset="-127"/>
                <a:ea typeface="Gothic A1 Bold" panose="020B0600000101010101" charset="-127"/>
                <a:cs typeface="Gothic A1 Bold" panose="020B0600000101010101" charset="-127"/>
              </a:rPr>
              <a:t> </a:t>
            </a:r>
            <a:r>
              <a:rPr lang="en-US" altLang="ko-KR" sz="2500" b="1" i="0" dirty="0">
                <a:solidFill>
                  <a:srgbClr val="278033"/>
                </a:solidFill>
                <a:effectLst/>
                <a:latin typeface="Gothic A1 Bold" panose="020B0600000101010101" charset="-127"/>
                <a:ea typeface="Gothic A1 Bold" panose="020B0600000101010101" charset="-127"/>
                <a:cs typeface="Gothic A1 Bold" panose="020B0600000101010101" charset="-127"/>
              </a:rPr>
              <a:t>records</a:t>
            </a:r>
            <a:r>
              <a:rPr lang="en-US" sz="2500" b="1" spc="-62" dirty="0">
                <a:solidFill>
                  <a:srgbClr val="278033"/>
                </a:solidFill>
                <a:latin typeface="Gothic A1 Bold" panose="020B0600000101010101" charset="-127"/>
                <a:ea typeface="Gothic A1 Bold" panose="020B0600000101010101" charset="-127"/>
                <a:cs typeface="Gothic A1 Bold" panose="020B0600000101010101" charset="-127"/>
              </a:rPr>
              <a:t>)</a:t>
            </a:r>
          </a:p>
        </p:txBody>
      </p:sp>
      <p:sp>
        <p:nvSpPr>
          <p:cNvPr id="42" name="TextBox 42"/>
          <p:cNvSpPr txBox="1"/>
          <p:nvPr/>
        </p:nvSpPr>
        <p:spPr>
          <a:xfrm>
            <a:off x="13643430" y="8961444"/>
            <a:ext cx="2815770" cy="423706"/>
          </a:xfrm>
          <a:prstGeom prst="rect">
            <a:avLst/>
          </a:prstGeom>
        </p:spPr>
        <p:txBody>
          <a:bodyPr wrap="square" lIns="0" tIns="0" rIns="0" bIns="0" rtlCol="0" anchor="t">
            <a:spAutoFit/>
          </a:bodyPr>
          <a:lstStyle/>
          <a:p>
            <a:pPr marL="0" lvl="0" indent="0" algn="just">
              <a:lnSpc>
                <a:spcPts val="3499"/>
              </a:lnSpc>
              <a:spcBef>
                <a:spcPct val="0"/>
              </a:spcBef>
            </a:pPr>
            <a:r>
              <a:rPr lang="en-US" sz="2800" spc="-62" dirty="0">
                <a:solidFill>
                  <a:srgbClr val="278033"/>
                </a:solidFill>
                <a:latin typeface="Gothic A1 Bold"/>
                <a:ea typeface="Gothic A1 Bold"/>
              </a:rPr>
              <a:t>(Health Check)</a:t>
            </a:r>
          </a:p>
        </p:txBody>
      </p:sp>
      <p:sp>
        <p:nvSpPr>
          <p:cNvPr id="43" name="AutoShape 43"/>
          <p:cNvSpPr/>
          <p:nvPr/>
        </p:nvSpPr>
        <p:spPr>
          <a:xfrm>
            <a:off x="12409522" y="3967170"/>
            <a:ext cx="0" cy="4510289"/>
          </a:xfrm>
          <a:prstGeom prst="line">
            <a:avLst/>
          </a:prstGeom>
          <a:ln w="38100" cap="flat">
            <a:solidFill>
              <a:srgbClr val="278033"/>
            </a:solidFill>
            <a:prstDash val="solid"/>
            <a:headEnd type="none" w="sm" len="sm"/>
            <a:tailEnd type="none" w="sm" len="sm"/>
          </a:ln>
        </p:spPr>
        <p:txBody>
          <a:bodyPr/>
          <a:lstStyle/>
          <a:p>
            <a:endParaRPr lang="ko-KR" altLang="en-US"/>
          </a:p>
        </p:txBody>
      </p:sp>
      <p:grpSp>
        <p:nvGrpSpPr>
          <p:cNvPr id="44" name="Group 44"/>
          <p:cNvGrpSpPr/>
          <p:nvPr/>
        </p:nvGrpSpPr>
        <p:grpSpPr>
          <a:xfrm>
            <a:off x="12409522" y="3869373"/>
            <a:ext cx="1589106" cy="227666"/>
            <a:chOff x="0" y="0"/>
            <a:chExt cx="3545840" cy="508000"/>
          </a:xfrm>
        </p:grpSpPr>
        <p:sp>
          <p:nvSpPr>
            <p:cNvPr id="45" name="Freeform 45"/>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4FDA3E"/>
            </a:solidFill>
          </p:spPr>
          <p:txBody>
            <a:bodyPr/>
            <a:lstStyle/>
            <a:p>
              <a:endParaRPr lang="ko-KR" altLang="en-US"/>
            </a:p>
          </p:txBody>
        </p:sp>
        <p:sp>
          <p:nvSpPr>
            <p:cNvPr id="46" name="Freeform 46"/>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78033"/>
            </a:solidFill>
          </p:spPr>
          <p:txBody>
            <a:bodyPr/>
            <a:lstStyle/>
            <a:p>
              <a:endParaRPr lang="ko-KR" altLang="en-US"/>
            </a:p>
          </p:txBody>
        </p:sp>
      </p:grpSp>
      <p:grpSp>
        <p:nvGrpSpPr>
          <p:cNvPr id="47" name="Group 47"/>
          <p:cNvGrpSpPr/>
          <p:nvPr/>
        </p:nvGrpSpPr>
        <p:grpSpPr>
          <a:xfrm>
            <a:off x="12409522" y="8354101"/>
            <a:ext cx="1589106" cy="227666"/>
            <a:chOff x="0" y="0"/>
            <a:chExt cx="3545840" cy="508000"/>
          </a:xfrm>
        </p:grpSpPr>
        <p:sp>
          <p:nvSpPr>
            <p:cNvPr id="48" name="Freeform 48"/>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4FDA3E"/>
            </a:solidFill>
          </p:spPr>
          <p:txBody>
            <a:bodyPr/>
            <a:lstStyle/>
            <a:p>
              <a:endParaRPr lang="ko-KR" altLang="en-US"/>
            </a:p>
          </p:txBody>
        </p:sp>
        <p:sp>
          <p:nvSpPr>
            <p:cNvPr id="49" name="Freeform 49"/>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278033"/>
            </a:solidFill>
          </p:spPr>
          <p:txBody>
            <a:bodyPr/>
            <a:lstStyle/>
            <a:p>
              <a:endParaRPr lang="ko-KR" alt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TotalTime>
  <Words>2588</Words>
  <Application>Microsoft Office PowerPoint</Application>
  <PresentationFormat>사용자 지정</PresentationFormat>
  <Paragraphs>339</Paragraphs>
  <Slides>24</Slides>
  <Notes>24</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24</vt:i4>
      </vt:variant>
    </vt:vector>
  </HeadingPairs>
  <TitlesOfParts>
    <vt:vector size="34" baseType="lpstr">
      <vt:lpstr>Gothic A1 Medium</vt:lpstr>
      <vt:lpstr>Montserrat Ultra-Bold</vt:lpstr>
      <vt:lpstr>맑은 고딕</vt:lpstr>
      <vt:lpstr>Söhne</vt:lpstr>
      <vt:lpstr>Calibri</vt:lpstr>
      <vt:lpstr>Gothic A1 Bold</vt:lpstr>
      <vt:lpstr>Gothic A1 Light Bold</vt:lpstr>
      <vt:lpstr>Gothic A1 Ultra-Bold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대전대학교 정보보안학과 박준현 우재진 정민수</dc:title>
  <dc:creator>admin</dc:creator>
  <cp:lastModifiedBy>정민수</cp:lastModifiedBy>
  <cp:revision>23</cp:revision>
  <dcterms:created xsi:type="dcterms:W3CDTF">2006-08-16T00:00:00Z</dcterms:created>
  <dcterms:modified xsi:type="dcterms:W3CDTF">2024-01-19T01:40:07Z</dcterms:modified>
  <dc:identifier>DAF2HwmhcpQ</dc:identifier>
</cp:coreProperties>
</file>